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78" r:id="rId2"/>
    <p:sldId id="259" r:id="rId3"/>
    <p:sldId id="261" r:id="rId4"/>
    <p:sldId id="279" r:id="rId5"/>
    <p:sldId id="280" r:id="rId6"/>
    <p:sldId id="262" r:id="rId7"/>
    <p:sldId id="263" r:id="rId8"/>
    <p:sldId id="264" r:id="rId9"/>
    <p:sldId id="265" r:id="rId10"/>
    <p:sldId id="266" r:id="rId11"/>
    <p:sldId id="268" r:id="rId12"/>
    <p:sldId id="270" r:id="rId13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66"/>
    <a:srgbClr val="333399"/>
    <a:srgbClr val="3333CC"/>
    <a:srgbClr val="FFFF99"/>
    <a:srgbClr val="00FF00"/>
    <a:srgbClr val="CCFF66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5263" autoAdjust="0"/>
    <p:restoredTop sz="98964" autoAdjust="0"/>
  </p:normalViewPr>
  <p:slideViewPr>
    <p:cSldViewPr>
      <p:cViewPr>
        <p:scale>
          <a:sx n="66" d="100"/>
          <a:sy n="66" d="100"/>
        </p:scale>
        <p:origin x="-9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448800"/>
            <a:ext cx="29718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3BB953-5650-4DF9-8090-F896014F9A6B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731DF-395C-4209-B2B5-5A6297E08D0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D3C92-F6AB-4E42-8B10-430FBEDB269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0E2DC-5E05-4B08-B7A1-61680A6945D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BAC698A-CBB0-46B7-B739-F6DEDE4E2E2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5E451-8E6F-4AC8-9E61-88C79200F6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59FB7-BA4D-48EE-B9AB-357BA869B57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E76B9-2C7B-46AD-B345-6C4EEE225A2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FA879-8F95-4963-8423-0099C9D0526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1A6AE-1B1F-462D-ACA3-DC36B2A0292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253089-A491-455F-94BD-562E7CD5455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08D46-E5B7-483C-92AA-1BEEE247EAB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6B8702-A00B-4534-8362-DCE71C698B8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41C8A39-EAF0-4245-B5B9-4B1E084848B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476375" y="1125538"/>
            <a:ext cx="6569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3600">
                <a:solidFill>
                  <a:srgbClr val="660066"/>
                </a:solidFill>
                <a:latin typeface="Comic Sans MS" pitchFamily="66" charset="0"/>
              </a:rPr>
              <a:t>La Salud y Seguridad laboral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2124075" y="4941888"/>
            <a:ext cx="656907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600">
                <a:solidFill>
                  <a:srgbClr val="660066"/>
                </a:solidFill>
                <a:latin typeface="Comic Sans MS" pitchFamily="66" charset="0"/>
              </a:rPr>
              <a:t>Fernando Romanos Hernando IES Pedro Cerrada  (Utebo) ZARAGOZA (Aragón)</a:t>
            </a:r>
          </a:p>
          <a:p>
            <a:pPr algn="r">
              <a:spcBef>
                <a:spcPct val="50000"/>
              </a:spcBef>
            </a:pPr>
            <a:r>
              <a:rPr lang="es-ES" sz="1200">
                <a:solidFill>
                  <a:srgbClr val="660066"/>
                </a:solidFill>
                <a:latin typeface="Comic Sans MS" pitchFamily="66" charset="0"/>
              </a:rPr>
              <a:t>Con la colaboración técnica de Lola de la Fuente Carbajal</a:t>
            </a:r>
          </a:p>
          <a:p>
            <a:pPr algn="r">
              <a:spcBef>
                <a:spcPct val="50000"/>
              </a:spcBef>
            </a:pPr>
            <a:endParaRPr lang="es-ES" sz="1200">
              <a:solidFill>
                <a:srgbClr val="660066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685800"/>
          </a:xfrm>
        </p:spPr>
        <p:txBody>
          <a:bodyPr/>
          <a:lstStyle/>
          <a:p>
            <a:pPr algn="l"/>
            <a:r>
              <a:rPr lang="es-ES" sz="2800" b="1">
                <a:solidFill>
                  <a:srgbClr val="993366"/>
                </a:solidFill>
                <a:latin typeface="Comic Sans MS" pitchFamily="66" charset="0"/>
              </a:rPr>
              <a:t>Conceptos de prevención en el mundo laboral VI</a:t>
            </a:r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304800" y="1066800"/>
            <a:ext cx="1828800" cy="914400"/>
          </a:xfrm>
          <a:prstGeom prst="bevel">
            <a:avLst>
              <a:gd name="adj" fmla="val 12500"/>
            </a:avLst>
          </a:prstGeom>
          <a:solidFill>
            <a:srgbClr val="333399"/>
          </a:solidFill>
          <a:ln w="63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b="1">
                <a:solidFill>
                  <a:schemeClr val="bg1"/>
                </a:solidFill>
                <a:latin typeface="Comic Sans MS" pitchFamily="66" charset="0"/>
              </a:rPr>
              <a:t>Protección</a:t>
            </a:r>
          </a:p>
        </p:txBody>
      </p:sp>
      <p:sp>
        <p:nvSpPr>
          <p:cNvPr id="35844" name="AutoShape 4"/>
          <p:cNvSpPr>
            <a:spLocks noChangeArrowheads="1"/>
          </p:cNvSpPr>
          <p:nvPr/>
        </p:nvSpPr>
        <p:spPr bwMode="auto">
          <a:xfrm>
            <a:off x="2209800" y="1295400"/>
            <a:ext cx="6553200" cy="1524000"/>
          </a:xfrm>
          <a:prstGeom prst="bevel">
            <a:avLst>
              <a:gd name="adj" fmla="val 12500"/>
            </a:avLst>
          </a:prstGeom>
          <a:solidFill>
            <a:srgbClr val="FFCC00"/>
          </a:solidFill>
          <a:ln w="9525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800" i="1">
                <a:latin typeface="Comic Sans MS" pitchFamily="66" charset="0"/>
              </a:rPr>
              <a:t>Como el conjunto de actividades y medidas adoptadas en </a:t>
            </a:r>
          </a:p>
          <a:p>
            <a:r>
              <a:rPr lang="es-ES" sz="1800" i="1">
                <a:latin typeface="Comic Sans MS" pitchFamily="66" charset="0"/>
              </a:rPr>
              <a:t>todas las fases de la actividad de la empresa con el </a:t>
            </a:r>
          </a:p>
          <a:p>
            <a:r>
              <a:rPr lang="es-ES" sz="1800" i="1">
                <a:latin typeface="Comic Sans MS" pitchFamily="66" charset="0"/>
              </a:rPr>
              <a:t>objetivo de reducir o eliminar los daños derivados como </a:t>
            </a:r>
          </a:p>
          <a:p>
            <a:r>
              <a:rPr lang="es-ES" sz="1800" i="1">
                <a:latin typeface="Comic Sans MS" pitchFamily="66" charset="0"/>
              </a:rPr>
              <a:t>Consecuencia de un accidente.</a:t>
            </a:r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990600" y="1981200"/>
            <a:ext cx="76200" cy="2133600"/>
          </a:xfrm>
          <a:prstGeom prst="downArrow">
            <a:avLst>
              <a:gd name="adj1" fmla="val 50000"/>
              <a:gd name="adj2" fmla="val 700000"/>
            </a:avLst>
          </a:prstGeom>
          <a:solidFill>
            <a:srgbClr val="80008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152400" y="4114800"/>
            <a:ext cx="1524000" cy="990600"/>
          </a:xfrm>
          <a:prstGeom prst="rect">
            <a:avLst/>
          </a:prstGeom>
          <a:solidFill>
            <a:srgbClr val="99CC00"/>
          </a:solidFill>
          <a:ln w="5080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>
                <a:latin typeface="Comic Sans MS" pitchFamily="66" charset="0"/>
              </a:rPr>
              <a:t>Medidas de</a:t>
            </a:r>
          </a:p>
          <a:p>
            <a:pPr algn="ctr"/>
            <a:r>
              <a:rPr lang="es-ES" sz="2000">
                <a:latin typeface="Comic Sans MS" pitchFamily="66" charset="0"/>
              </a:rPr>
              <a:t> protección</a:t>
            </a:r>
          </a:p>
        </p:txBody>
      </p:sp>
      <p:sp>
        <p:nvSpPr>
          <p:cNvPr id="35849" name="AutoShape 9"/>
          <p:cNvSpPr>
            <a:spLocks/>
          </p:cNvSpPr>
          <p:nvPr/>
        </p:nvSpPr>
        <p:spPr bwMode="auto">
          <a:xfrm>
            <a:off x="1752600" y="2895600"/>
            <a:ext cx="304800" cy="3505200"/>
          </a:xfrm>
          <a:prstGeom prst="leftBrace">
            <a:avLst>
              <a:gd name="adj1" fmla="val 95833"/>
              <a:gd name="adj2" fmla="val 50000"/>
            </a:avLst>
          </a:prstGeom>
          <a:noFill/>
          <a:ln w="38100">
            <a:solidFill>
              <a:srgbClr val="33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2057400" y="3352800"/>
            <a:ext cx="1905000" cy="609600"/>
          </a:xfrm>
          <a:prstGeom prst="rightArrowCallout">
            <a:avLst>
              <a:gd name="adj1" fmla="val 25000"/>
              <a:gd name="adj2" fmla="val 17968"/>
              <a:gd name="adj3" fmla="val 52083"/>
              <a:gd name="adj4" fmla="val 76894"/>
            </a:avLst>
          </a:prstGeom>
          <a:solidFill>
            <a:srgbClr val="CCFF33"/>
          </a:solidFill>
          <a:ln w="25400">
            <a:solidFill>
              <a:srgbClr val="CC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2000">
                <a:latin typeface="Comic Sans MS" pitchFamily="66" charset="0"/>
              </a:rPr>
              <a:t>Colectivas</a:t>
            </a:r>
          </a:p>
        </p:txBody>
      </p:sp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3962400" y="3048000"/>
            <a:ext cx="5029200" cy="1600200"/>
          </a:xfrm>
          <a:prstGeom prst="rect">
            <a:avLst/>
          </a:prstGeom>
          <a:solidFill>
            <a:schemeClr val="bg1"/>
          </a:solidFill>
          <a:ln w="254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700">
                <a:solidFill>
                  <a:srgbClr val="993300"/>
                </a:solidFill>
                <a:latin typeface="Comic Sans MS" pitchFamily="66" charset="0"/>
              </a:rPr>
              <a:t>Técnica de seguridad cuyo objetivo es la </a:t>
            </a:r>
          </a:p>
          <a:p>
            <a:r>
              <a:rPr lang="es-ES" sz="1700">
                <a:solidFill>
                  <a:srgbClr val="993300"/>
                </a:solidFill>
                <a:latin typeface="Comic Sans MS" pitchFamily="66" charset="0"/>
              </a:rPr>
              <a:t>Protección simultanea de varios trabajadores </a:t>
            </a:r>
          </a:p>
          <a:p>
            <a:r>
              <a:rPr lang="es-ES" sz="1700">
                <a:solidFill>
                  <a:srgbClr val="993300"/>
                </a:solidFill>
                <a:latin typeface="Comic Sans MS" pitchFamily="66" charset="0"/>
              </a:rPr>
              <a:t>expuestos a un determinado riesgo.</a:t>
            </a:r>
          </a:p>
          <a:p>
            <a:r>
              <a:rPr lang="es-ES" sz="1800" b="1" u="sng">
                <a:solidFill>
                  <a:srgbClr val="333300"/>
                </a:solidFill>
                <a:latin typeface="Comic Sans MS" pitchFamily="66" charset="0"/>
              </a:rPr>
              <a:t>Ejemplos:</a:t>
            </a:r>
            <a:r>
              <a:rPr lang="es-ES" sz="1600">
                <a:solidFill>
                  <a:srgbClr val="333300"/>
                </a:solidFill>
                <a:latin typeface="Comic Sans MS" pitchFamily="66" charset="0"/>
              </a:rPr>
              <a:t>  </a:t>
            </a:r>
            <a:r>
              <a:rPr lang="es-ES" sz="1600" i="1">
                <a:solidFill>
                  <a:srgbClr val="333300"/>
                </a:solidFill>
                <a:latin typeface="Comic Sans MS" pitchFamily="66" charset="0"/>
              </a:rPr>
              <a:t>Barandillas, resguardos,Señalización, </a:t>
            </a:r>
          </a:p>
          <a:p>
            <a:r>
              <a:rPr lang="es-ES" sz="1600" i="1">
                <a:solidFill>
                  <a:srgbClr val="333300"/>
                </a:solidFill>
                <a:latin typeface="Comic Sans MS" pitchFamily="66" charset="0"/>
              </a:rPr>
              <a:t>ventilación general,etc......</a:t>
            </a:r>
          </a:p>
        </p:txBody>
      </p:sp>
      <p:sp>
        <p:nvSpPr>
          <p:cNvPr id="35853" name="AutoShape 13"/>
          <p:cNvSpPr>
            <a:spLocks noChangeArrowheads="1"/>
          </p:cNvSpPr>
          <p:nvPr/>
        </p:nvSpPr>
        <p:spPr bwMode="auto">
          <a:xfrm>
            <a:off x="1981200" y="5257800"/>
            <a:ext cx="1981200" cy="609600"/>
          </a:xfrm>
          <a:prstGeom prst="rightArrowCallout">
            <a:avLst>
              <a:gd name="adj1" fmla="val 25000"/>
              <a:gd name="adj2" fmla="val 25000"/>
              <a:gd name="adj3" fmla="val 54167"/>
              <a:gd name="adj4" fmla="val 80370"/>
            </a:avLst>
          </a:prstGeom>
          <a:solidFill>
            <a:srgbClr val="CCFF33"/>
          </a:solidFill>
          <a:ln w="25400">
            <a:solidFill>
              <a:srgbClr val="CC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>
                <a:latin typeface="Comic Sans MS" pitchFamily="66" charset="0"/>
              </a:rPr>
              <a:t>Individuales</a:t>
            </a: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3962400" y="4800600"/>
            <a:ext cx="4876800" cy="190500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1600">
              <a:latin typeface="Arial" charset="0"/>
            </a:endParaRP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3962400" y="4810125"/>
            <a:ext cx="4953000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600">
                <a:solidFill>
                  <a:srgbClr val="993300"/>
                </a:solidFill>
                <a:latin typeface="Comic Sans MS" pitchFamily="66" charset="0"/>
              </a:rPr>
              <a:t>Técnica que tienen como objetivo proteger al trabajador frente a agresiones externas, ya sean de tipo físico, químico, o biológico; y que se pueden presentar en el desempeño del trabajo.</a:t>
            </a:r>
          </a:p>
          <a:p>
            <a:endParaRPr lang="es-ES" sz="1600">
              <a:solidFill>
                <a:srgbClr val="993300"/>
              </a:solidFill>
              <a:latin typeface="Comic Sans MS" pitchFamily="66" charset="0"/>
            </a:endParaRPr>
          </a:p>
          <a:p>
            <a:r>
              <a:rPr lang="es-ES" sz="1800" b="1" u="sng">
                <a:solidFill>
                  <a:srgbClr val="333300"/>
                </a:solidFill>
                <a:latin typeface="Comic Sans MS" pitchFamily="66" charset="0"/>
              </a:rPr>
              <a:t>Ejemplos:</a:t>
            </a:r>
            <a:r>
              <a:rPr lang="es-ES" sz="1600">
                <a:solidFill>
                  <a:srgbClr val="333300"/>
                </a:solidFill>
                <a:latin typeface="Comic Sans MS" pitchFamily="66" charset="0"/>
              </a:rPr>
              <a:t> </a:t>
            </a:r>
            <a:r>
              <a:rPr lang="es-ES" sz="1600" i="1">
                <a:solidFill>
                  <a:srgbClr val="333300"/>
                </a:solidFill>
                <a:latin typeface="Comic Sans MS" pitchFamily="66" charset="0"/>
              </a:rPr>
              <a:t>Tapones, cascos de seguridad,</a:t>
            </a:r>
          </a:p>
          <a:p>
            <a:r>
              <a:rPr lang="es-ES" sz="1600" i="1">
                <a:solidFill>
                  <a:srgbClr val="333300"/>
                </a:solidFill>
                <a:latin typeface="Comic Sans MS" pitchFamily="66" charset="0"/>
              </a:rPr>
              <a:t>orejeras, arneses,  crema de protección,etc........</a:t>
            </a:r>
          </a:p>
          <a:p>
            <a:endParaRPr lang="es-ES" sz="1600" i="1">
              <a:solidFill>
                <a:srgbClr val="33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04800" y="304800"/>
            <a:ext cx="7772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A50021"/>
                </a:solidFill>
                <a:latin typeface="Comic Sans MS" pitchFamily="66" charset="0"/>
              </a:rPr>
              <a:t>Derechos y obligaciones I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81000" y="1143000"/>
            <a:ext cx="3200400" cy="568325"/>
          </a:xfrm>
          <a:prstGeom prst="rect">
            <a:avLst/>
          </a:prstGeom>
          <a:solidFill>
            <a:srgbClr val="FF9900"/>
          </a:solidFill>
          <a:ln w="1905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000">
                <a:solidFill>
                  <a:schemeClr val="bg1"/>
                </a:solidFill>
                <a:latin typeface="Comic Sans MS" pitchFamily="66" charset="0"/>
              </a:rPr>
              <a:t>Los empresarios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914400" y="1752600"/>
            <a:ext cx="4495800" cy="528638"/>
          </a:xfrm>
          <a:prstGeom prst="rect">
            <a:avLst/>
          </a:prstGeom>
          <a:solidFill>
            <a:srgbClr val="808000"/>
          </a:solidFill>
          <a:ln w="9525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chemeClr val="bg1"/>
                </a:solidFill>
                <a:latin typeface="Comic Sans MS" pitchFamily="66" charset="0"/>
              </a:rPr>
              <a:t>Tienen la obligación de...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228600" y="2590800"/>
            <a:ext cx="8915400" cy="39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Clr>
                <a:srgbClr val="FF6600"/>
              </a:buClr>
              <a:buSzPct val="85000"/>
              <a:buFont typeface="Wingdings" pitchFamily="2" charset="2"/>
              <a:buChar char="®"/>
            </a:pPr>
            <a:r>
              <a:rPr lang="es-ES">
                <a:solidFill>
                  <a:srgbClr val="666633"/>
                </a:solidFill>
                <a:latin typeface="Comic Sans MS" pitchFamily="66" charset="0"/>
              </a:rPr>
              <a:t> Proteger a los trabajadores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FF6600"/>
              </a:buClr>
              <a:buSzPct val="85000"/>
              <a:buFont typeface="Wingdings" pitchFamily="2" charset="2"/>
              <a:buChar char="®"/>
            </a:pPr>
            <a:r>
              <a:rPr lang="es-ES">
                <a:solidFill>
                  <a:srgbClr val="666633"/>
                </a:solidFill>
                <a:latin typeface="Comic Sans MS" pitchFamily="66" charset="0"/>
              </a:rPr>
              <a:t> Facilitar equipo de trabajo y medios de protección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FF6600"/>
              </a:buClr>
              <a:buSzPct val="85000"/>
              <a:buFont typeface="Wingdings" pitchFamily="2" charset="2"/>
              <a:buChar char="®"/>
            </a:pPr>
            <a:r>
              <a:rPr lang="es-ES">
                <a:solidFill>
                  <a:srgbClr val="666633"/>
                </a:solidFill>
                <a:latin typeface="Comic Sans MS" pitchFamily="66" charset="0"/>
              </a:rPr>
              <a:t> Informar, consultar y participar junto con los trabajadores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FF6600"/>
              </a:buClr>
              <a:buSzPct val="85000"/>
              <a:buFont typeface="Wingdings" pitchFamily="2" charset="2"/>
              <a:buChar char="®"/>
            </a:pPr>
            <a:r>
              <a:rPr lang="es-ES">
                <a:solidFill>
                  <a:srgbClr val="666633"/>
                </a:solidFill>
                <a:latin typeface="Comic Sans MS" pitchFamily="66" charset="0"/>
              </a:rPr>
              <a:t> Dar formación teórica y practica 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FF6600"/>
              </a:buClr>
              <a:buSzPct val="85000"/>
              <a:buFont typeface="Wingdings" pitchFamily="2" charset="2"/>
              <a:buChar char="®"/>
            </a:pPr>
            <a:r>
              <a:rPr lang="es-ES">
                <a:solidFill>
                  <a:srgbClr val="666633"/>
                </a:solidFill>
                <a:latin typeface="Comic Sans MS" pitchFamily="66" charset="0"/>
              </a:rPr>
              <a:t> Adoptar medidas de emergencia y riesgos graves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FF6600"/>
              </a:buClr>
              <a:buSzPct val="85000"/>
              <a:buFont typeface="Wingdings" pitchFamily="2" charset="2"/>
              <a:buChar char="®"/>
            </a:pPr>
            <a:r>
              <a:rPr lang="es-ES">
                <a:solidFill>
                  <a:srgbClr val="666633"/>
                </a:solidFill>
                <a:latin typeface="Comic Sans MS" pitchFamily="66" charset="0"/>
              </a:rPr>
              <a:t> Vigilar la salud de forma periódica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FF6600"/>
              </a:buClr>
              <a:buSzPct val="85000"/>
              <a:buFont typeface="Wingdings" pitchFamily="2" charset="2"/>
              <a:buChar char="®"/>
            </a:pPr>
            <a:r>
              <a:rPr lang="es-ES">
                <a:solidFill>
                  <a:srgbClr val="666633"/>
                </a:solidFill>
                <a:latin typeface="Comic Sans MS" pitchFamily="66" charset="0"/>
              </a:rPr>
              <a:t> Elaborar y conservar una serie de documento (evaluaciones,  	resultados, etc...)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rgbClr val="FF6600"/>
              </a:buClr>
              <a:buSzPct val="85000"/>
              <a:buFont typeface="Wingdings" pitchFamily="2" charset="2"/>
              <a:buChar char="®"/>
            </a:pPr>
            <a:r>
              <a:rPr lang="es-ES">
                <a:solidFill>
                  <a:srgbClr val="666633"/>
                </a:solidFill>
                <a:latin typeface="Comic Sans MS" pitchFamily="66" charset="0"/>
              </a:rPr>
              <a:t> Proteger menores y embarazada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3003550" y="476250"/>
            <a:ext cx="18415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274743" dir="2021404" algn="ctr" rotWithShape="0">
              <a:srgbClr val="FFCC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000" b="1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685800" y="228600"/>
            <a:ext cx="6629400" cy="579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" sz="3200" b="1">
                <a:solidFill>
                  <a:srgbClr val="A50021"/>
                </a:solidFill>
                <a:latin typeface="Comic Sans MS" pitchFamily="66" charset="0"/>
              </a:rPr>
              <a:t>Derechos y obligaciones  II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 rot="16200000">
            <a:off x="-2495550" y="3257550"/>
            <a:ext cx="5943600" cy="495300"/>
          </a:xfrm>
          <a:prstGeom prst="rect">
            <a:avLst/>
          </a:prstGeom>
          <a:solidFill>
            <a:srgbClr val="FF9900"/>
          </a:solidFill>
          <a:ln w="381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solidFill>
                  <a:schemeClr val="bg1"/>
                </a:solidFill>
                <a:latin typeface="Comic Sans MS" pitchFamily="66" charset="0"/>
              </a:rPr>
              <a:t>Trabajadores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914400" y="4267200"/>
            <a:ext cx="1905000" cy="800100"/>
          </a:xfrm>
          <a:prstGeom prst="rect">
            <a:avLst/>
          </a:prstGeom>
          <a:solidFill>
            <a:srgbClr val="333300"/>
          </a:solidFill>
          <a:ln w="381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200" b="1">
                <a:solidFill>
                  <a:schemeClr val="bg1"/>
                </a:solidFill>
                <a:latin typeface="Comic Sans MS" pitchFamily="66" charset="0"/>
              </a:rPr>
              <a:t>Tienen derecho a..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600200" y="990600"/>
            <a:ext cx="3886200" cy="465138"/>
          </a:xfrm>
          <a:prstGeom prst="rect">
            <a:avLst/>
          </a:prstGeom>
          <a:solidFill>
            <a:srgbClr val="333300"/>
          </a:solidFill>
          <a:ln w="381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200" b="1">
                <a:solidFill>
                  <a:schemeClr val="bg1"/>
                </a:solidFill>
                <a:latin typeface="Comic Sans MS" pitchFamily="66" charset="0"/>
              </a:rPr>
              <a:t>Tienen obligación de....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2971800" y="3505200"/>
            <a:ext cx="5867400" cy="3173413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85750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Ser informados y consultados</a:t>
            </a:r>
          </a:p>
          <a:p>
            <a:pPr defTabSz="285750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Facilitarles EPI</a:t>
            </a:r>
          </a:p>
          <a:p>
            <a:pPr defTabSz="285750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Recibir formación teórica y practica</a:t>
            </a:r>
          </a:p>
          <a:p>
            <a:pPr defTabSz="285750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Interrumpir su actividad y abandonar el puesto en   	caso de riesgo</a:t>
            </a:r>
          </a:p>
          <a:p>
            <a:pPr defTabSz="285750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Vigilancia de la salud</a:t>
            </a:r>
          </a:p>
          <a:p>
            <a:pPr defTabSz="285750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Protección especifica a trabajadores sensibles.</a:t>
            </a:r>
          </a:p>
          <a:p>
            <a:pPr defTabSz="285750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Protección a la maternidad ya menores</a:t>
            </a:r>
          </a:p>
          <a:p>
            <a:pPr defTabSz="285750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Protección trabajadores de las ETT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395288" y="2708275"/>
            <a:ext cx="230505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274743" dir="2021404" algn="ctr" rotWithShape="0">
              <a:srgbClr val="FFCC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000" b="1">
              <a:solidFill>
                <a:srgbClr val="CC0099"/>
              </a:solidFill>
              <a:latin typeface="Arial" charset="0"/>
            </a:endParaRPr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 flipV="1">
            <a:off x="685800" y="4572000"/>
            <a:ext cx="228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1066800" y="1752600"/>
            <a:ext cx="7620000" cy="146208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288925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Utilizar correctamente los dispositivos de seguridad.</a:t>
            </a:r>
          </a:p>
          <a:p>
            <a:pPr defTabSz="288925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Informar a su superior y a los trabajadores designados </a:t>
            </a:r>
          </a:p>
          <a:p>
            <a:pPr defTabSz="288925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Contribuir al cumplimiento de las obligaciones.</a:t>
            </a:r>
          </a:p>
          <a:p>
            <a:pPr defTabSz="288925">
              <a:spcBef>
                <a:spcPct val="50000"/>
              </a:spcBef>
              <a:buFont typeface="Wingdings" pitchFamily="2" charset="2"/>
              <a:buChar char="®"/>
            </a:pPr>
            <a:r>
              <a:rPr lang="es-ES" sz="1600" b="1">
                <a:solidFill>
                  <a:srgbClr val="336600"/>
                </a:solidFill>
                <a:latin typeface="Comic Sans MS" pitchFamily="66" charset="0"/>
              </a:rPr>
              <a:t> Cooperar con el empresario para garantizar unas 	condiciones seguras</a:t>
            </a:r>
          </a:p>
        </p:txBody>
      </p:sp>
      <p:sp>
        <p:nvSpPr>
          <p:cNvPr id="39949" name="Line 13"/>
          <p:cNvSpPr>
            <a:spLocks noChangeShapeType="1"/>
          </p:cNvSpPr>
          <p:nvPr/>
        </p:nvSpPr>
        <p:spPr bwMode="auto">
          <a:xfrm>
            <a:off x="762000" y="12192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9951" name="Line 15"/>
          <p:cNvSpPr>
            <a:spLocks noChangeShapeType="1"/>
          </p:cNvSpPr>
          <p:nvPr/>
        </p:nvSpPr>
        <p:spPr bwMode="auto">
          <a:xfrm flipH="1">
            <a:off x="3276600" y="1447800"/>
            <a:ext cx="0" cy="3048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s-ES"/>
          </a:p>
        </p:txBody>
      </p:sp>
      <p:cxnSp>
        <p:nvCxnSpPr>
          <p:cNvPr id="39956" name="AutoShape 20"/>
          <p:cNvCxnSpPr>
            <a:cxnSpLocks noChangeShapeType="1"/>
          </p:cNvCxnSpPr>
          <p:nvPr/>
        </p:nvCxnSpPr>
        <p:spPr bwMode="auto">
          <a:xfrm rot="16200000" flipH="1">
            <a:off x="2028825" y="5057775"/>
            <a:ext cx="781050" cy="876300"/>
          </a:xfrm>
          <a:prstGeom prst="bentConnector2">
            <a:avLst/>
          </a:prstGeom>
          <a:noFill/>
          <a:ln w="31750">
            <a:solidFill>
              <a:srgbClr val="FF99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915400" cy="762000"/>
          </a:xfrm>
        </p:spPr>
        <p:txBody>
          <a:bodyPr/>
          <a:lstStyle/>
          <a:p>
            <a:r>
              <a:rPr lang="es-ES" sz="3200">
                <a:solidFill>
                  <a:srgbClr val="993366"/>
                </a:solidFill>
                <a:latin typeface="Comic Sans MS" pitchFamily="66" charset="0"/>
              </a:rPr>
              <a:t>Marco normativo de la prevención de riesgos laborales II</a:t>
            </a:r>
          </a:p>
        </p:txBody>
      </p:sp>
      <p:graphicFrame>
        <p:nvGraphicFramePr>
          <p:cNvPr id="14604" name="Group 268"/>
          <p:cNvGraphicFramePr>
            <a:graphicFrameLocks noGrp="1"/>
          </p:cNvGraphicFramePr>
          <p:nvPr>
            <p:ph idx="1"/>
          </p:nvPr>
        </p:nvGraphicFramePr>
        <p:xfrm>
          <a:off x="304800" y="1628775"/>
          <a:ext cx="8370888" cy="4752976"/>
        </p:xfrm>
        <a:graphic>
          <a:graphicData uri="http://schemas.openxmlformats.org/drawingml/2006/table">
            <a:tbl>
              <a:tblPr/>
              <a:tblGrid>
                <a:gridCol w="2819400"/>
                <a:gridCol w="2897188"/>
                <a:gridCol w="2654300"/>
              </a:tblGrid>
              <a:tr h="163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horzOverflow="overflow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78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3032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33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409" name="Rectangle 73"/>
          <p:cNvSpPr>
            <a:spLocks noChangeArrowheads="1"/>
          </p:cNvSpPr>
          <p:nvPr/>
        </p:nvSpPr>
        <p:spPr bwMode="auto">
          <a:xfrm>
            <a:off x="457200" y="1905000"/>
            <a:ext cx="2286000" cy="1152525"/>
          </a:xfrm>
          <a:prstGeom prst="rect">
            <a:avLst/>
          </a:prstGeom>
          <a:solidFill>
            <a:srgbClr val="993366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600" b="1">
                <a:solidFill>
                  <a:schemeClr val="bg1"/>
                </a:solidFill>
                <a:latin typeface="Comic Sans MS" pitchFamily="66" charset="0"/>
              </a:rPr>
              <a:t>Constitución Española </a:t>
            </a:r>
          </a:p>
          <a:p>
            <a:r>
              <a:rPr lang="es-ES" sz="1600" b="1">
                <a:solidFill>
                  <a:schemeClr val="bg1"/>
                </a:solidFill>
                <a:latin typeface="Comic Sans MS" pitchFamily="66" charset="0"/>
              </a:rPr>
              <a:t>de 1978</a:t>
            </a:r>
          </a:p>
          <a:p>
            <a:r>
              <a:rPr lang="es-ES" sz="1600">
                <a:solidFill>
                  <a:schemeClr val="bg1"/>
                </a:solidFill>
                <a:latin typeface="Comic Sans MS" pitchFamily="66" charset="0"/>
              </a:rPr>
              <a:t>(art. 40.2)</a:t>
            </a:r>
          </a:p>
        </p:txBody>
      </p:sp>
      <p:sp>
        <p:nvSpPr>
          <p:cNvPr id="14410" name="Rectangle 74"/>
          <p:cNvSpPr>
            <a:spLocks noChangeArrowheads="1"/>
          </p:cNvSpPr>
          <p:nvPr/>
        </p:nvSpPr>
        <p:spPr bwMode="auto">
          <a:xfrm>
            <a:off x="3352800" y="1905000"/>
            <a:ext cx="2298700" cy="1152525"/>
          </a:xfrm>
          <a:prstGeom prst="rect">
            <a:avLst/>
          </a:prstGeom>
          <a:solidFill>
            <a:srgbClr val="993366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600" b="1">
                <a:solidFill>
                  <a:schemeClr val="bg1"/>
                </a:solidFill>
                <a:latin typeface="Comic Sans MS" pitchFamily="66" charset="0"/>
              </a:rPr>
              <a:t>Tratado de la Unión</a:t>
            </a:r>
          </a:p>
          <a:p>
            <a:r>
              <a:rPr lang="es-ES" sz="1600" b="1">
                <a:solidFill>
                  <a:schemeClr val="bg1"/>
                </a:solidFill>
                <a:latin typeface="Comic Sans MS" pitchFamily="66" charset="0"/>
              </a:rPr>
              <a:t>Europea</a:t>
            </a:r>
          </a:p>
          <a:p>
            <a:r>
              <a:rPr lang="es-ES" sz="1600">
                <a:solidFill>
                  <a:schemeClr val="bg1"/>
                </a:solidFill>
                <a:latin typeface="Comic Sans MS" pitchFamily="66" charset="0"/>
              </a:rPr>
              <a:t>(Directiva marco</a:t>
            </a:r>
          </a:p>
          <a:p>
            <a:r>
              <a:rPr lang="es-ES" sz="1600">
                <a:solidFill>
                  <a:schemeClr val="bg1"/>
                </a:solidFill>
                <a:latin typeface="Comic Sans MS" pitchFamily="66" charset="0"/>
              </a:rPr>
              <a:t> 89/391/CEE de1989)</a:t>
            </a:r>
          </a:p>
        </p:txBody>
      </p:sp>
      <p:sp>
        <p:nvSpPr>
          <p:cNvPr id="14411" name="Rectangle 75"/>
          <p:cNvSpPr>
            <a:spLocks noChangeArrowheads="1"/>
          </p:cNvSpPr>
          <p:nvPr/>
        </p:nvSpPr>
        <p:spPr bwMode="auto">
          <a:xfrm>
            <a:off x="6227763" y="1916113"/>
            <a:ext cx="2232025" cy="1152525"/>
          </a:xfrm>
          <a:prstGeom prst="rect">
            <a:avLst/>
          </a:prstGeom>
          <a:solidFill>
            <a:srgbClr val="993366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600" b="1">
                <a:solidFill>
                  <a:schemeClr val="bg1"/>
                </a:solidFill>
                <a:latin typeface="Comic Sans MS" pitchFamily="66" charset="0"/>
              </a:rPr>
              <a:t>Organización </a:t>
            </a:r>
          </a:p>
          <a:p>
            <a:r>
              <a:rPr lang="es-ES" sz="1600" b="1">
                <a:solidFill>
                  <a:schemeClr val="bg1"/>
                </a:solidFill>
                <a:latin typeface="Comic Sans MS" pitchFamily="66" charset="0"/>
              </a:rPr>
              <a:t>Internacional</a:t>
            </a:r>
          </a:p>
          <a:p>
            <a:r>
              <a:rPr lang="es-ES" sz="1600" b="1">
                <a:solidFill>
                  <a:schemeClr val="bg1"/>
                </a:solidFill>
                <a:latin typeface="Comic Sans MS" pitchFamily="66" charset="0"/>
              </a:rPr>
              <a:t>del Trabajo</a:t>
            </a:r>
            <a:r>
              <a:rPr lang="es-ES" sz="1600">
                <a:solidFill>
                  <a:schemeClr val="bg1"/>
                </a:solidFill>
                <a:latin typeface="Comic Sans MS" pitchFamily="66" charset="0"/>
              </a:rPr>
              <a:t> (Convenio </a:t>
            </a:r>
          </a:p>
          <a:p>
            <a:r>
              <a:rPr lang="es-ES" sz="1600">
                <a:solidFill>
                  <a:schemeClr val="bg1"/>
                </a:solidFill>
                <a:latin typeface="Comic Sans MS" pitchFamily="66" charset="0"/>
              </a:rPr>
              <a:t>Nº 155 de 1981)</a:t>
            </a:r>
          </a:p>
        </p:txBody>
      </p:sp>
      <p:sp>
        <p:nvSpPr>
          <p:cNvPr id="14442" name="Text Box 106"/>
          <p:cNvSpPr txBox="1">
            <a:spLocks noChangeArrowheads="1"/>
          </p:cNvSpPr>
          <p:nvPr/>
        </p:nvSpPr>
        <p:spPr bwMode="auto">
          <a:xfrm>
            <a:off x="381000" y="3657600"/>
            <a:ext cx="2667000" cy="1101725"/>
          </a:xfrm>
          <a:prstGeom prst="rect">
            <a:avLst/>
          </a:prstGeom>
          <a:solidFill>
            <a:schemeClr val="bg1"/>
          </a:solidFill>
          <a:ln w="3175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600">
                <a:solidFill>
                  <a:srgbClr val="660033"/>
                </a:solidFill>
                <a:latin typeface="Comic Sans MS" pitchFamily="66" charset="0"/>
              </a:rPr>
              <a:t>Encomienda a los poderes </a:t>
            </a:r>
          </a:p>
          <a:p>
            <a:r>
              <a:rPr lang="es-ES" sz="1600">
                <a:solidFill>
                  <a:srgbClr val="660033"/>
                </a:solidFill>
                <a:latin typeface="Comic Sans MS" pitchFamily="66" charset="0"/>
              </a:rPr>
              <a:t>Públicos velar por la seguridad y la higiene en el trabajo.</a:t>
            </a:r>
          </a:p>
        </p:txBody>
      </p:sp>
      <p:sp>
        <p:nvSpPr>
          <p:cNvPr id="14444" name="Text Box 108"/>
          <p:cNvSpPr txBox="1">
            <a:spLocks noChangeArrowheads="1"/>
          </p:cNvSpPr>
          <p:nvPr/>
        </p:nvSpPr>
        <p:spPr bwMode="auto">
          <a:xfrm>
            <a:off x="3276600" y="3657600"/>
            <a:ext cx="2595563" cy="1101725"/>
          </a:xfrm>
          <a:prstGeom prst="rect">
            <a:avLst/>
          </a:prstGeom>
          <a:solidFill>
            <a:schemeClr val="bg1"/>
          </a:solidFill>
          <a:ln w="3175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600">
                <a:solidFill>
                  <a:srgbClr val="660033"/>
                </a:solidFill>
                <a:latin typeface="Comic Sans MS" pitchFamily="66" charset="0"/>
              </a:rPr>
              <a:t>Aplicación de medidas para promover la mejora</a:t>
            </a:r>
          </a:p>
          <a:p>
            <a:r>
              <a:rPr lang="es-ES" sz="1600">
                <a:solidFill>
                  <a:srgbClr val="660033"/>
                </a:solidFill>
                <a:latin typeface="Comic Sans MS" pitchFamily="66" charset="0"/>
              </a:rPr>
              <a:t>de la seguridad y la salud de los trabajadores</a:t>
            </a:r>
          </a:p>
        </p:txBody>
      </p:sp>
      <p:sp>
        <p:nvSpPr>
          <p:cNvPr id="14448" name="Text Box 112"/>
          <p:cNvSpPr txBox="1">
            <a:spLocks noChangeArrowheads="1"/>
          </p:cNvSpPr>
          <p:nvPr/>
        </p:nvSpPr>
        <p:spPr bwMode="auto">
          <a:xfrm>
            <a:off x="6227763" y="3521075"/>
            <a:ext cx="2230437" cy="1346200"/>
          </a:xfrm>
          <a:prstGeom prst="rect">
            <a:avLst/>
          </a:prstGeom>
          <a:solidFill>
            <a:schemeClr val="bg1"/>
          </a:solidFill>
          <a:ln w="31750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sz="1600">
                <a:solidFill>
                  <a:srgbClr val="660033"/>
                </a:solidFill>
                <a:latin typeface="Comic Sans MS" pitchFamily="66" charset="0"/>
              </a:rPr>
              <a:t>Convenio sobre  seguridad y salud de los trabajadores y</a:t>
            </a:r>
          </a:p>
          <a:p>
            <a:r>
              <a:rPr lang="es-ES" sz="1600">
                <a:solidFill>
                  <a:srgbClr val="660033"/>
                </a:solidFill>
                <a:latin typeface="Comic Sans MS" pitchFamily="66" charset="0"/>
              </a:rPr>
              <a:t>Medio ambiente</a:t>
            </a:r>
          </a:p>
          <a:p>
            <a:r>
              <a:rPr lang="es-ES" sz="1600">
                <a:solidFill>
                  <a:srgbClr val="660033"/>
                </a:solidFill>
                <a:latin typeface="Comic Sans MS" pitchFamily="66" charset="0"/>
              </a:rPr>
              <a:t>de trabajo</a:t>
            </a:r>
          </a:p>
        </p:txBody>
      </p:sp>
      <p:sp>
        <p:nvSpPr>
          <p:cNvPr id="14470" name="Rectangle 134"/>
          <p:cNvSpPr>
            <a:spLocks noChangeArrowheads="1"/>
          </p:cNvSpPr>
          <p:nvPr/>
        </p:nvSpPr>
        <p:spPr bwMode="auto">
          <a:xfrm>
            <a:off x="1219200" y="5410200"/>
            <a:ext cx="6629400" cy="763588"/>
          </a:xfrm>
          <a:prstGeom prst="rect">
            <a:avLst/>
          </a:prstGeom>
          <a:solidFill>
            <a:srgbClr val="660033"/>
          </a:solidFill>
          <a:ln w="381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200" b="1">
                <a:solidFill>
                  <a:schemeClr val="bg1"/>
                </a:solidFill>
                <a:latin typeface="Comic Sans MS" pitchFamily="66" charset="0"/>
              </a:rPr>
              <a:t>Ley de Prevención de Riesgos Laborales</a:t>
            </a:r>
          </a:p>
          <a:p>
            <a:pPr algn="ctr"/>
            <a:r>
              <a:rPr lang="es-ES" sz="2200">
                <a:solidFill>
                  <a:schemeClr val="bg1"/>
                </a:solidFill>
                <a:latin typeface="Comic Sans MS" pitchFamily="66" charset="0"/>
              </a:rPr>
              <a:t>(31/1995, de 8 de noviembre)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685800"/>
          </a:xfrm>
        </p:spPr>
        <p:txBody>
          <a:bodyPr/>
          <a:lstStyle/>
          <a:p>
            <a:pPr algn="l"/>
            <a:r>
              <a:rPr lang="es-ES" sz="2800" b="1">
                <a:solidFill>
                  <a:srgbClr val="993366"/>
                </a:solidFill>
                <a:latin typeface="Comic Sans MS" pitchFamily="66" charset="0"/>
              </a:rPr>
              <a:t>Conceptos de prevención en el mundo laboral I</a:t>
            </a:r>
          </a:p>
        </p:txBody>
      </p:sp>
      <p:sp>
        <p:nvSpPr>
          <p:cNvPr id="20495" name="AutoShape 15"/>
          <p:cNvSpPr>
            <a:spLocks noChangeArrowheads="1"/>
          </p:cNvSpPr>
          <p:nvPr/>
        </p:nvSpPr>
        <p:spPr bwMode="auto">
          <a:xfrm>
            <a:off x="539750" y="1341438"/>
            <a:ext cx="2238375" cy="1060450"/>
          </a:xfrm>
          <a:prstGeom prst="bevel">
            <a:avLst>
              <a:gd name="adj" fmla="val 12500"/>
            </a:avLst>
          </a:prstGeom>
          <a:solidFill>
            <a:srgbClr val="6600CC"/>
          </a:solidFill>
          <a:ln w="317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 algn="ctr"/>
            <a:r>
              <a:rPr lang="es-ES" sz="2600" b="1">
                <a:solidFill>
                  <a:schemeClr val="bg1"/>
                </a:solidFill>
                <a:latin typeface="Comic Sans MS" pitchFamily="66" charset="0"/>
              </a:rPr>
              <a:t>Riesgo </a:t>
            </a:r>
          </a:p>
          <a:p>
            <a:pPr algn="ctr"/>
            <a:r>
              <a:rPr lang="es-ES" sz="2600" b="1">
                <a:solidFill>
                  <a:schemeClr val="bg1"/>
                </a:solidFill>
                <a:latin typeface="Comic Sans MS" pitchFamily="66" charset="0"/>
              </a:rPr>
              <a:t>laboral</a:t>
            </a: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2843213" y="1844675"/>
            <a:ext cx="556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r>
              <a:rPr lang="es-ES" sz="2000" i="1">
                <a:latin typeface="Comic Sans MS" pitchFamily="66" charset="0"/>
              </a:rPr>
              <a:t>Probabilidad de que un trabajador sufra un determinado daño derivado del  trabajo</a:t>
            </a:r>
          </a:p>
        </p:txBody>
      </p:sp>
      <p:sp>
        <p:nvSpPr>
          <p:cNvPr id="20505" name="AutoShape 25"/>
          <p:cNvSpPr>
            <a:spLocks noChangeArrowheads="1"/>
          </p:cNvSpPr>
          <p:nvPr/>
        </p:nvSpPr>
        <p:spPr bwMode="auto">
          <a:xfrm>
            <a:off x="1447800" y="2362200"/>
            <a:ext cx="144463" cy="863600"/>
          </a:xfrm>
          <a:prstGeom prst="downArrow">
            <a:avLst>
              <a:gd name="adj1" fmla="val 50000"/>
              <a:gd name="adj2" fmla="val 149450"/>
            </a:avLst>
          </a:prstGeom>
          <a:solidFill>
            <a:srgbClr val="800080"/>
          </a:solidFill>
          <a:ln w="9525">
            <a:solidFill>
              <a:srgbClr val="CC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506" name="Rectangle 26"/>
          <p:cNvSpPr>
            <a:spLocks noChangeArrowheads="1"/>
          </p:cNvSpPr>
          <p:nvPr/>
        </p:nvSpPr>
        <p:spPr bwMode="auto">
          <a:xfrm>
            <a:off x="914400" y="3276600"/>
            <a:ext cx="2320925" cy="1008063"/>
          </a:xfrm>
          <a:prstGeom prst="rect">
            <a:avLst/>
          </a:prstGeom>
          <a:solidFill>
            <a:srgbClr val="CCFF33"/>
          </a:solidFill>
          <a:ln w="63500">
            <a:solidFill>
              <a:srgbClr val="8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>
                <a:solidFill>
                  <a:srgbClr val="CC0000"/>
                </a:solidFill>
                <a:latin typeface="Comic Sans MS" pitchFamily="66" charset="0"/>
              </a:rPr>
              <a:t>Valoración de la</a:t>
            </a:r>
          </a:p>
          <a:p>
            <a:pPr algn="ctr"/>
            <a:r>
              <a:rPr lang="es-ES" sz="2000">
                <a:solidFill>
                  <a:srgbClr val="CC0000"/>
                </a:solidFill>
                <a:latin typeface="Comic Sans MS" pitchFamily="66" charset="0"/>
              </a:rPr>
              <a:t> gravedad de un</a:t>
            </a:r>
          </a:p>
          <a:p>
            <a:pPr algn="ctr"/>
            <a:r>
              <a:rPr lang="es-ES" sz="2000">
                <a:solidFill>
                  <a:srgbClr val="CC0000"/>
                </a:solidFill>
                <a:latin typeface="Comic Sans MS" pitchFamily="66" charset="0"/>
              </a:rPr>
              <a:t>riesgo</a:t>
            </a:r>
          </a:p>
        </p:txBody>
      </p:sp>
      <p:sp>
        <p:nvSpPr>
          <p:cNvPr id="20511" name="Text Box 31"/>
          <p:cNvSpPr txBox="1">
            <a:spLocks noChangeArrowheads="1"/>
          </p:cNvSpPr>
          <p:nvPr/>
        </p:nvSpPr>
        <p:spPr bwMode="auto">
          <a:xfrm>
            <a:off x="4067175" y="3068638"/>
            <a:ext cx="2881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0513" name="Rectangle 33"/>
          <p:cNvSpPr>
            <a:spLocks noChangeArrowheads="1"/>
          </p:cNvSpPr>
          <p:nvPr/>
        </p:nvSpPr>
        <p:spPr bwMode="auto">
          <a:xfrm>
            <a:off x="4114800" y="3124200"/>
            <a:ext cx="3937000" cy="652463"/>
          </a:xfrm>
          <a:prstGeom prst="rect">
            <a:avLst/>
          </a:prstGeom>
          <a:solidFill>
            <a:schemeClr val="bg1"/>
          </a:solidFill>
          <a:ln w="63500">
            <a:solidFill>
              <a:srgbClr val="CC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>
                <a:solidFill>
                  <a:srgbClr val="FF3300"/>
                </a:solidFill>
                <a:latin typeface="Comic Sans MS" pitchFamily="66" charset="0"/>
              </a:rPr>
              <a:t>La probabilidad de que se</a:t>
            </a:r>
          </a:p>
          <a:p>
            <a:pPr algn="ctr"/>
            <a:r>
              <a:rPr lang="es-ES" sz="2000">
                <a:solidFill>
                  <a:srgbClr val="FF3300"/>
                </a:solidFill>
                <a:latin typeface="Comic Sans MS" pitchFamily="66" charset="0"/>
              </a:rPr>
              <a:t>materialice</a:t>
            </a:r>
          </a:p>
        </p:txBody>
      </p:sp>
      <p:sp>
        <p:nvSpPr>
          <p:cNvPr id="20514" name="Rectangle 34"/>
          <p:cNvSpPr>
            <a:spLocks noChangeArrowheads="1"/>
          </p:cNvSpPr>
          <p:nvPr/>
        </p:nvSpPr>
        <p:spPr bwMode="auto">
          <a:xfrm>
            <a:off x="4114800" y="4038600"/>
            <a:ext cx="3937000" cy="647700"/>
          </a:xfrm>
          <a:prstGeom prst="rect">
            <a:avLst/>
          </a:prstGeom>
          <a:solidFill>
            <a:schemeClr val="bg1"/>
          </a:solidFill>
          <a:ln w="63500">
            <a:solidFill>
              <a:srgbClr val="CC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1800">
                <a:solidFill>
                  <a:srgbClr val="FF3300"/>
                </a:solidFill>
                <a:latin typeface="Comic Sans MS" pitchFamily="66" charset="0"/>
              </a:rPr>
              <a:t>Severidad o magnitud</a:t>
            </a:r>
          </a:p>
          <a:p>
            <a:pPr algn="ctr"/>
            <a:r>
              <a:rPr lang="es-ES" sz="1800">
                <a:solidFill>
                  <a:srgbClr val="FF3300"/>
                </a:solidFill>
                <a:latin typeface="Comic Sans MS" pitchFamily="66" charset="0"/>
              </a:rPr>
              <a:t>de los daños</a:t>
            </a:r>
          </a:p>
        </p:txBody>
      </p:sp>
      <p:sp>
        <p:nvSpPr>
          <p:cNvPr id="20517" name="Text Box 37"/>
          <p:cNvSpPr txBox="1">
            <a:spLocks noChangeArrowheads="1"/>
          </p:cNvSpPr>
          <p:nvPr/>
        </p:nvSpPr>
        <p:spPr bwMode="auto">
          <a:xfrm>
            <a:off x="900113" y="4941888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0518" name="Rectangle 38"/>
          <p:cNvSpPr>
            <a:spLocks noChangeArrowheads="1"/>
          </p:cNvSpPr>
          <p:nvPr/>
        </p:nvSpPr>
        <p:spPr bwMode="auto">
          <a:xfrm>
            <a:off x="609600" y="5105400"/>
            <a:ext cx="7705725" cy="1081088"/>
          </a:xfrm>
          <a:prstGeom prst="rect">
            <a:avLst/>
          </a:prstGeom>
          <a:solidFill>
            <a:srgbClr val="CCFF33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 b="1" i="1">
                <a:latin typeface="Comic Sans MS" pitchFamily="66" charset="0"/>
              </a:rPr>
              <a:t>Ejemplo:</a:t>
            </a:r>
            <a:r>
              <a:rPr lang="es-ES" sz="2000">
                <a:latin typeface="Comic Sans MS" pitchFamily="66" charset="0"/>
              </a:rPr>
              <a:t> </a:t>
            </a:r>
            <a:r>
              <a:rPr lang="es-ES" sz="2000" i="1">
                <a:latin typeface="Comic Sans MS" pitchFamily="66" charset="0"/>
              </a:rPr>
              <a:t>los daños por la caída de un trabajador a 6 metros de</a:t>
            </a:r>
          </a:p>
          <a:p>
            <a:pPr algn="ctr"/>
            <a:r>
              <a:rPr lang="es-ES" sz="2000" i="1">
                <a:latin typeface="Comic Sans MS" pitchFamily="66" charset="0"/>
              </a:rPr>
              <a:t>altura serán mas severos que los provocados por una caída a ras</a:t>
            </a:r>
          </a:p>
          <a:p>
            <a:pPr algn="ctr"/>
            <a:r>
              <a:rPr lang="es-ES" sz="2000" i="1">
                <a:latin typeface="Comic Sans MS" pitchFamily="66" charset="0"/>
              </a:rPr>
              <a:t> de suelo, por un tropezón a un escalón inadvertido</a:t>
            </a:r>
            <a:r>
              <a:rPr lang="es-ES" sz="1800" i="1">
                <a:solidFill>
                  <a:srgbClr val="FF0000"/>
                </a:solidFill>
                <a:latin typeface="Arial" charset="0"/>
              </a:rPr>
              <a:t>.</a:t>
            </a:r>
          </a:p>
        </p:txBody>
      </p:sp>
      <p:cxnSp>
        <p:nvCxnSpPr>
          <p:cNvPr id="20521" name="AutoShape 41"/>
          <p:cNvCxnSpPr>
            <a:cxnSpLocks noChangeShapeType="1"/>
            <a:stCxn id="20506" idx="3"/>
            <a:endCxn id="20513" idx="1"/>
          </p:cNvCxnSpPr>
          <p:nvPr/>
        </p:nvCxnSpPr>
        <p:spPr bwMode="auto">
          <a:xfrm flipV="1">
            <a:off x="3267075" y="3451225"/>
            <a:ext cx="815975" cy="330200"/>
          </a:xfrm>
          <a:prstGeom prst="bentConnector3">
            <a:avLst>
              <a:gd name="adj1" fmla="val 50000"/>
            </a:avLst>
          </a:prstGeom>
          <a:noFill/>
          <a:ln w="25400">
            <a:solidFill>
              <a:srgbClr val="FF33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522" name="AutoShape 42"/>
          <p:cNvCxnSpPr>
            <a:cxnSpLocks noChangeShapeType="1"/>
            <a:stCxn id="20506" idx="2"/>
          </p:cNvCxnSpPr>
          <p:nvPr/>
        </p:nvCxnSpPr>
        <p:spPr bwMode="auto">
          <a:xfrm rot="16200000" flipH="1">
            <a:off x="2919413" y="3471863"/>
            <a:ext cx="149225" cy="1838325"/>
          </a:xfrm>
          <a:prstGeom prst="bentConnector2">
            <a:avLst/>
          </a:prstGeom>
          <a:noFill/>
          <a:ln w="25400">
            <a:solidFill>
              <a:srgbClr val="FF33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2843213" y="1412875"/>
            <a:ext cx="2016125" cy="36036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Arial Narrow" pitchFamily="34" charset="0"/>
              </a:rPr>
              <a:t>El peligro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476250"/>
            <a:ext cx="7772400" cy="658813"/>
          </a:xfrm>
        </p:spPr>
        <p:txBody>
          <a:bodyPr/>
          <a:lstStyle/>
          <a:p>
            <a:r>
              <a:rPr lang="es-ES" sz="3200">
                <a:solidFill>
                  <a:srgbClr val="993366"/>
                </a:solidFill>
                <a:latin typeface="Comic Sans MS" pitchFamily="66" charset="0"/>
              </a:rPr>
              <a:t>Las causas de los accidentes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3132138" y="1484313"/>
            <a:ext cx="2952750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Comic Sans MS" pitchFamily="66" charset="0"/>
              </a:rPr>
              <a:t>Accidente laboral</a:t>
            </a:r>
          </a:p>
        </p:txBody>
      </p:sp>
      <p:sp>
        <p:nvSpPr>
          <p:cNvPr id="54277" name="Oval 5"/>
          <p:cNvSpPr>
            <a:spLocks noChangeArrowheads="1"/>
          </p:cNvSpPr>
          <p:nvPr/>
        </p:nvSpPr>
        <p:spPr bwMode="auto">
          <a:xfrm>
            <a:off x="3563938" y="2636838"/>
            <a:ext cx="1944687" cy="9366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CAUSAS</a:t>
            </a:r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4500563" y="2133600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 flipH="1">
            <a:off x="2124075" y="3213100"/>
            <a:ext cx="1511300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4280" name="Line 8"/>
          <p:cNvSpPr>
            <a:spLocks noChangeShapeType="1"/>
          </p:cNvSpPr>
          <p:nvPr/>
        </p:nvSpPr>
        <p:spPr bwMode="auto">
          <a:xfrm flipH="1">
            <a:off x="4500563" y="3573463"/>
            <a:ext cx="0" cy="5762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4281" name="Line 9"/>
          <p:cNvSpPr>
            <a:spLocks noChangeShapeType="1"/>
          </p:cNvSpPr>
          <p:nvPr/>
        </p:nvSpPr>
        <p:spPr bwMode="auto">
          <a:xfrm>
            <a:off x="5292725" y="3357563"/>
            <a:ext cx="1655763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54282" name="Group 10"/>
          <p:cNvGrpSpPr>
            <a:grpSpLocks/>
          </p:cNvGrpSpPr>
          <p:nvPr/>
        </p:nvGrpSpPr>
        <p:grpSpPr bwMode="auto">
          <a:xfrm>
            <a:off x="3708400" y="3716338"/>
            <a:ext cx="1481138" cy="1166812"/>
            <a:chOff x="1632" y="1248"/>
            <a:chExt cx="2682" cy="2286"/>
          </a:xfrm>
        </p:grpSpPr>
        <p:sp>
          <p:nvSpPr>
            <p:cNvPr id="54283" name="Gear"/>
            <p:cNvSpPr>
              <a:spLocks noEditPoints="1" noChangeArrowheads="1"/>
            </p:cNvSpPr>
            <p:nvPr/>
          </p:nvSpPr>
          <p:spPr bwMode="auto">
            <a:xfrm>
              <a:off x="3119" y="1248"/>
              <a:ext cx="1195" cy="1048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>
              <a:flatTx/>
            </a:bodyPr>
            <a:lstStyle/>
            <a:p>
              <a:endParaRPr lang="es-ES"/>
            </a:p>
          </p:txBody>
        </p:sp>
        <p:sp>
          <p:nvSpPr>
            <p:cNvPr id="54284" name="AutoShape 12"/>
            <p:cNvSpPr>
              <a:spLocks noEditPoints="1" noChangeArrowheads="1"/>
            </p:cNvSpPr>
            <p:nvPr/>
          </p:nvSpPr>
          <p:spPr bwMode="auto">
            <a:xfrm>
              <a:off x="1632" y="1680"/>
              <a:ext cx="1429" cy="1253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>
              <a:flatTx/>
            </a:bodyPr>
            <a:lstStyle/>
            <a:p>
              <a:endParaRPr lang="es-ES"/>
            </a:p>
          </p:txBody>
        </p:sp>
        <p:sp>
          <p:nvSpPr>
            <p:cNvPr id="54285" name="AutoShape 13"/>
            <p:cNvSpPr>
              <a:spLocks noEditPoints="1" noChangeArrowheads="1"/>
            </p:cNvSpPr>
            <p:nvPr/>
          </p:nvSpPr>
          <p:spPr bwMode="auto">
            <a:xfrm>
              <a:off x="2559" y="2142"/>
              <a:ext cx="1588" cy="1392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10800 h 21600"/>
                <a:gd name="T4" fmla="*/ 10800 w 21600"/>
                <a:gd name="T5" fmla="*/ 21600 h 21600"/>
                <a:gd name="T6" fmla="*/ 0 w 21600"/>
                <a:gd name="T7" fmla="*/ 10800 h 21600"/>
                <a:gd name="T8" fmla="*/ 4374 w 21600"/>
                <a:gd name="T9" fmla="*/ 3964 h 21600"/>
                <a:gd name="T10" fmla="*/ 17841 w 21600"/>
                <a:gd name="T11" fmla="*/ 176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9689" y="1725"/>
                  </a:moveTo>
                  <a:lnTo>
                    <a:pt x="10304" y="85"/>
                  </a:lnTo>
                  <a:lnTo>
                    <a:pt x="11637" y="85"/>
                  </a:lnTo>
                  <a:lnTo>
                    <a:pt x="12303" y="1777"/>
                  </a:lnTo>
                  <a:lnTo>
                    <a:pt x="13072" y="1931"/>
                  </a:lnTo>
                  <a:lnTo>
                    <a:pt x="14303" y="598"/>
                  </a:lnTo>
                  <a:lnTo>
                    <a:pt x="15533" y="1110"/>
                  </a:lnTo>
                  <a:lnTo>
                    <a:pt x="15584" y="2905"/>
                  </a:lnTo>
                  <a:lnTo>
                    <a:pt x="16405" y="3520"/>
                  </a:lnTo>
                  <a:lnTo>
                    <a:pt x="17891" y="2751"/>
                  </a:lnTo>
                  <a:lnTo>
                    <a:pt x="18917" y="3674"/>
                  </a:lnTo>
                  <a:lnTo>
                    <a:pt x="18199" y="5314"/>
                  </a:lnTo>
                  <a:lnTo>
                    <a:pt x="18763" y="6083"/>
                  </a:lnTo>
                  <a:lnTo>
                    <a:pt x="20403" y="6032"/>
                  </a:lnTo>
                  <a:lnTo>
                    <a:pt x="20865" y="7211"/>
                  </a:lnTo>
                  <a:lnTo>
                    <a:pt x="19737" y="8185"/>
                  </a:lnTo>
                  <a:lnTo>
                    <a:pt x="20096" y="9723"/>
                  </a:lnTo>
                  <a:lnTo>
                    <a:pt x="21634" y="10287"/>
                  </a:lnTo>
                  <a:lnTo>
                    <a:pt x="21582" y="11620"/>
                  </a:lnTo>
                  <a:lnTo>
                    <a:pt x="20147" y="12184"/>
                  </a:lnTo>
                  <a:lnTo>
                    <a:pt x="19942" y="13158"/>
                  </a:lnTo>
                  <a:lnTo>
                    <a:pt x="21070" y="14234"/>
                  </a:lnTo>
                  <a:lnTo>
                    <a:pt x="20608" y="15362"/>
                  </a:lnTo>
                  <a:lnTo>
                    <a:pt x="19019" y="15465"/>
                  </a:lnTo>
                  <a:lnTo>
                    <a:pt x="18404" y="16439"/>
                  </a:lnTo>
                  <a:lnTo>
                    <a:pt x="19122" y="17925"/>
                  </a:lnTo>
                  <a:lnTo>
                    <a:pt x="18096" y="18797"/>
                  </a:lnTo>
                  <a:lnTo>
                    <a:pt x="16763" y="18284"/>
                  </a:lnTo>
                  <a:lnTo>
                    <a:pt x="15431" y="19002"/>
                  </a:lnTo>
                  <a:lnTo>
                    <a:pt x="15277" y="20848"/>
                  </a:lnTo>
                  <a:lnTo>
                    <a:pt x="14149" y="21155"/>
                  </a:lnTo>
                  <a:lnTo>
                    <a:pt x="13021" y="19925"/>
                  </a:lnTo>
                  <a:lnTo>
                    <a:pt x="12252" y="20181"/>
                  </a:lnTo>
                  <a:lnTo>
                    <a:pt x="11739" y="21668"/>
                  </a:lnTo>
                  <a:lnTo>
                    <a:pt x="10201" y="21668"/>
                  </a:lnTo>
                  <a:lnTo>
                    <a:pt x="9740" y="20130"/>
                  </a:lnTo>
                  <a:lnTo>
                    <a:pt x="8253" y="19771"/>
                  </a:lnTo>
                  <a:lnTo>
                    <a:pt x="7125" y="21001"/>
                  </a:lnTo>
                  <a:lnTo>
                    <a:pt x="5895" y="20489"/>
                  </a:lnTo>
                  <a:lnTo>
                    <a:pt x="5946" y="18592"/>
                  </a:lnTo>
                  <a:lnTo>
                    <a:pt x="5177" y="18131"/>
                  </a:lnTo>
                  <a:lnTo>
                    <a:pt x="3383" y="18848"/>
                  </a:lnTo>
                  <a:lnTo>
                    <a:pt x="2614" y="17874"/>
                  </a:lnTo>
                  <a:lnTo>
                    <a:pt x="3383" y="16182"/>
                  </a:lnTo>
                  <a:lnTo>
                    <a:pt x="2922" y="15465"/>
                  </a:lnTo>
                  <a:lnTo>
                    <a:pt x="922" y="15516"/>
                  </a:lnTo>
                  <a:lnTo>
                    <a:pt x="512" y="14234"/>
                  </a:lnTo>
                  <a:lnTo>
                    <a:pt x="1948" y="12901"/>
                  </a:lnTo>
                  <a:lnTo>
                    <a:pt x="1896" y="12184"/>
                  </a:lnTo>
                  <a:lnTo>
                    <a:pt x="0" y="11415"/>
                  </a:lnTo>
                  <a:lnTo>
                    <a:pt x="51" y="10031"/>
                  </a:lnTo>
                  <a:lnTo>
                    <a:pt x="1948" y="9313"/>
                  </a:lnTo>
                  <a:lnTo>
                    <a:pt x="2101" y="8595"/>
                  </a:lnTo>
                  <a:lnTo>
                    <a:pt x="615" y="7160"/>
                  </a:lnTo>
                  <a:lnTo>
                    <a:pt x="1127" y="5878"/>
                  </a:lnTo>
                  <a:lnTo>
                    <a:pt x="3178" y="5981"/>
                  </a:lnTo>
                  <a:lnTo>
                    <a:pt x="3588" y="5417"/>
                  </a:lnTo>
                  <a:lnTo>
                    <a:pt x="2819" y="3520"/>
                  </a:lnTo>
                  <a:lnTo>
                    <a:pt x="3742" y="2597"/>
                  </a:lnTo>
                  <a:lnTo>
                    <a:pt x="5536" y="3417"/>
                  </a:lnTo>
                  <a:lnTo>
                    <a:pt x="6049" y="3058"/>
                  </a:lnTo>
                  <a:lnTo>
                    <a:pt x="6100" y="1264"/>
                  </a:lnTo>
                  <a:lnTo>
                    <a:pt x="7228" y="700"/>
                  </a:lnTo>
                  <a:lnTo>
                    <a:pt x="8510" y="2033"/>
                  </a:lnTo>
                  <a:lnTo>
                    <a:pt x="9689" y="1725"/>
                  </a:lnTo>
                  <a:close/>
                  <a:moveTo>
                    <a:pt x="10817" y="14422"/>
                  </a:moveTo>
                  <a:lnTo>
                    <a:pt x="11175" y="14388"/>
                  </a:lnTo>
                  <a:lnTo>
                    <a:pt x="11534" y="14354"/>
                  </a:lnTo>
                  <a:lnTo>
                    <a:pt x="11893" y="14268"/>
                  </a:lnTo>
                  <a:lnTo>
                    <a:pt x="12218" y="14166"/>
                  </a:lnTo>
                  <a:lnTo>
                    <a:pt x="12508" y="13995"/>
                  </a:lnTo>
                  <a:lnTo>
                    <a:pt x="12816" y="13807"/>
                  </a:lnTo>
                  <a:lnTo>
                    <a:pt x="13106" y="13602"/>
                  </a:lnTo>
                  <a:lnTo>
                    <a:pt x="13329" y="13380"/>
                  </a:lnTo>
                  <a:lnTo>
                    <a:pt x="13568" y="13106"/>
                  </a:lnTo>
                  <a:lnTo>
                    <a:pt x="13790" y="12850"/>
                  </a:lnTo>
                  <a:lnTo>
                    <a:pt x="13961" y="12560"/>
                  </a:lnTo>
                  <a:lnTo>
                    <a:pt x="14115" y="12269"/>
                  </a:lnTo>
                  <a:lnTo>
                    <a:pt x="14217" y="11927"/>
                  </a:lnTo>
                  <a:lnTo>
                    <a:pt x="14320" y="11568"/>
                  </a:lnTo>
                  <a:lnTo>
                    <a:pt x="14388" y="11210"/>
                  </a:lnTo>
                  <a:lnTo>
                    <a:pt x="14388" y="10851"/>
                  </a:lnTo>
                  <a:lnTo>
                    <a:pt x="14388" y="10492"/>
                  </a:lnTo>
                  <a:lnTo>
                    <a:pt x="14320" y="10133"/>
                  </a:lnTo>
                  <a:lnTo>
                    <a:pt x="14217" y="9808"/>
                  </a:lnTo>
                  <a:lnTo>
                    <a:pt x="14115" y="9467"/>
                  </a:lnTo>
                  <a:lnTo>
                    <a:pt x="13961" y="9142"/>
                  </a:lnTo>
                  <a:lnTo>
                    <a:pt x="13790" y="8851"/>
                  </a:lnTo>
                  <a:lnTo>
                    <a:pt x="13568" y="8595"/>
                  </a:lnTo>
                  <a:lnTo>
                    <a:pt x="13329" y="8322"/>
                  </a:lnTo>
                  <a:lnTo>
                    <a:pt x="13106" y="8100"/>
                  </a:lnTo>
                  <a:lnTo>
                    <a:pt x="12816" y="7894"/>
                  </a:lnTo>
                  <a:lnTo>
                    <a:pt x="12508" y="7741"/>
                  </a:lnTo>
                  <a:lnTo>
                    <a:pt x="12218" y="7570"/>
                  </a:lnTo>
                  <a:lnTo>
                    <a:pt x="11893" y="7433"/>
                  </a:lnTo>
                  <a:lnTo>
                    <a:pt x="11534" y="7382"/>
                  </a:lnTo>
                  <a:lnTo>
                    <a:pt x="11175" y="7313"/>
                  </a:lnTo>
                  <a:lnTo>
                    <a:pt x="10817" y="7313"/>
                  </a:lnTo>
                  <a:lnTo>
                    <a:pt x="10441" y="7313"/>
                  </a:lnTo>
                  <a:lnTo>
                    <a:pt x="10082" y="7382"/>
                  </a:lnTo>
                  <a:lnTo>
                    <a:pt x="9757" y="7433"/>
                  </a:lnTo>
                  <a:lnTo>
                    <a:pt x="9432" y="7570"/>
                  </a:lnTo>
                  <a:lnTo>
                    <a:pt x="9142" y="7741"/>
                  </a:lnTo>
                  <a:lnTo>
                    <a:pt x="8834" y="7894"/>
                  </a:lnTo>
                  <a:lnTo>
                    <a:pt x="8544" y="8100"/>
                  </a:lnTo>
                  <a:lnTo>
                    <a:pt x="8287" y="8322"/>
                  </a:lnTo>
                  <a:lnTo>
                    <a:pt x="8048" y="8595"/>
                  </a:lnTo>
                  <a:lnTo>
                    <a:pt x="7860" y="8851"/>
                  </a:lnTo>
                  <a:lnTo>
                    <a:pt x="7689" y="9142"/>
                  </a:lnTo>
                  <a:lnTo>
                    <a:pt x="7536" y="9467"/>
                  </a:lnTo>
                  <a:lnTo>
                    <a:pt x="7399" y="9808"/>
                  </a:lnTo>
                  <a:lnTo>
                    <a:pt x="7331" y="10133"/>
                  </a:lnTo>
                  <a:lnTo>
                    <a:pt x="7262" y="10492"/>
                  </a:lnTo>
                  <a:lnTo>
                    <a:pt x="7262" y="10851"/>
                  </a:lnTo>
                  <a:lnTo>
                    <a:pt x="7262" y="11210"/>
                  </a:lnTo>
                  <a:lnTo>
                    <a:pt x="7331" y="11568"/>
                  </a:lnTo>
                  <a:lnTo>
                    <a:pt x="7399" y="11927"/>
                  </a:lnTo>
                  <a:lnTo>
                    <a:pt x="7536" y="12269"/>
                  </a:lnTo>
                  <a:lnTo>
                    <a:pt x="7689" y="12560"/>
                  </a:lnTo>
                  <a:lnTo>
                    <a:pt x="7860" y="12850"/>
                  </a:lnTo>
                  <a:lnTo>
                    <a:pt x="8048" y="13106"/>
                  </a:lnTo>
                  <a:lnTo>
                    <a:pt x="8287" y="13380"/>
                  </a:lnTo>
                  <a:lnTo>
                    <a:pt x="8544" y="13602"/>
                  </a:lnTo>
                  <a:lnTo>
                    <a:pt x="8834" y="13807"/>
                  </a:lnTo>
                  <a:lnTo>
                    <a:pt x="9142" y="13995"/>
                  </a:lnTo>
                  <a:lnTo>
                    <a:pt x="9432" y="14166"/>
                  </a:lnTo>
                  <a:lnTo>
                    <a:pt x="9757" y="14268"/>
                  </a:lnTo>
                  <a:lnTo>
                    <a:pt x="10082" y="14354"/>
                  </a:lnTo>
                  <a:lnTo>
                    <a:pt x="10441" y="14388"/>
                  </a:lnTo>
                  <a:lnTo>
                    <a:pt x="10817" y="14422"/>
                  </a:lnTo>
                  <a:close/>
                </a:path>
              </a:pathLst>
            </a:custGeom>
            <a:solidFill>
              <a:srgbClr val="C0C0C0"/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>
              <a:flatTx/>
            </a:bodyPr>
            <a:lstStyle/>
            <a:p>
              <a:endParaRPr lang="es-ES"/>
            </a:p>
          </p:txBody>
        </p:sp>
      </p:grpSp>
      <p:pic>
        <p:nvPicPr>
          <p:cNvPr id="54288" name="Picture 16" descr="j02919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357563"/>
            <a:ext cx="1196975" cy="1266825"/>
          </a:xfrm>
          <a:prstGeom prst="rect">
            <a:avLst/>
          </a:prstGeom>
          <a:noFill/>
        </p:spPr>
      </p:pic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323850" y="4724400"/>
            <a:ext cx="2736850" cy="15843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Comic Sans MS" pitchFamily="66" charset="0"/>
              </a:rPr>
              <a:t>EL TRABAJADOR</a:t>
            </a:r>
          </a:p>
          <a:p>
            <a:pPr algn="ctr"/>
            <a:r>
              <a:rPr lang="es-ES" sz="1400">
                <a:latin typeface="Comic Sans MS" pitchFamily="66" charset="0"/>
              </a:rPr>
              <a:t>Negligencia</a:t>
            </a:r>
          </a:p>
          <a:p>
            <a:pPr algn="ctr"/>
            <a:r>
              <a:rPr lang="es-ES" sz="1400">
                <a:latin typeface="Comic Sans MS" pitchFamily="66" charset="0"/>
              </a:rPr>
              <a:t>Despiste</a:t>
            </a:r>
          </a:p>
          <a:p>
            <a:pPr algn="ctr"/>
            <a:r>
              <a:rPr lang="es-ES" sz="1400">
                <a:latin typeface="Comic Sans MS" pitchFamily="66" charset="0"/>
              </a:rPr>
              <a:t>Falta de formación</a:t>
            </a:r>
          </a:p>
          <a:p>
            <a:pPr algn="ctr"/>
            <a:r>
              <a:rPr lang="es-ES" sz="1400">
                <a:latin typeface="Comic Sans MS" pitchFamily="66" charset="0"/>
              </a:rPr>
              <a:t>Manejo inadecuado</a:t>
            </a:r>
          </a:p>
        </p:txBody>
      </p:sp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3492500" y="5229225"/>
            <a:ext cx="2736850" cy="13684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Comic Sans MS" pitchFamily="66" charset="0"/>
              </a:rPr>
              <a:t>EL TRABAJO</a:t>
            </a:r>
          </a:p>
          <a:p>
            <a:pPr algn="ctr"/>
            <a:r>
              <a:rPr lang="es-ES" sz="1400">
                <a:latin typeface="Comic Sans MS" pitchFamily="66" charset="0"/>
              </a:rPr>
              <a:t>Falta de mantenimiento</a:t>
            </a:r>
          </a:p>
          <a:p>
            <a:pPr algn="ctr"/>
            <a:r>
              <a:rPr lang="es-ES" sz="1400">
                <a:latin typeface="Comic Sans MS" pitchFamily="66" charset="0"/>
              </a:rPr>
              <a:t>Falta de protección</a:t>
            </a:r>
          </a:p>
          <a:p>
            <a:pPr algn="ctr"/>
            <a:r>
              <a:rPr lang="es-ES" sz="1400">
                <a:latin typeface="Comic Sans MS" pitchFamily="66" charset="0"/>
              </a:rPr>
              <a:t>Condiciones inadecuadas</a:t>
            </a: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6443663" y="4437063"/>
            <a:ext cx="2376487" cy="115252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Comic Sans MS" pitchFamily="66" charset="0"/>
              </a:rPr>
              <a:t>FORTUITAS</a:t>
            </a:r>
          </a:p>
          <a:p>
            <a:pPr algn="ctr"/>
            <a:r>
              <a:rPr lang="es-ES" sz="1400">
                <a:latin typeface="Comic Sans MS" pitchFamily="66" charset="0"/>
              </a:rPr>
              <a:t>Imprevistos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Freeform 8"/>
          <p:cNvSpPr>
            <a:spLocks/>
          </p:cNvSpPr>
          <p:nvPr/>
        </p:nvSpPr>
        <p:spPr bwMode="auto">
          <a:xfrm>
            <a:off x="447675" y="1120775"/>
            <a:ext cx="4411663" cy="2422525"/>
          </a:xfrm>
          <a:custGeom>
            <a:avLst/>
            <a:gdLst/>
            <a:ahLst/>
            <a:cxnLst>
              <a:cxn ang="0">
                <a:pos x="1199" y="144"/>
              </a:cxn>
              <a:cxn ang="0">
                <a:pos x="1053" y="99"/>
              </a:cxn>
              <a:cxn ang="0">
                <a:pos x="715" y="16"/>
              </a:cxn>
              <a:cxn ang="0">
                <a:pos x="413" y="25"/>
              </a:cxn>
              <a:cxn ang="0">
                <a:pos x="358" y="44"/>
              </a:cxn>
              <a:cxn ang="0">
                <a:pos x="331" y="53"/>
              </a:cxn>
              <a:cxn ang="0">
                <a:pos x="166" y="181"/>
              </a:cxn>
              <a:cxn ang="0">
                <a:pos x="47" y="336"/>
              </a:cxn>
              <a:cxn ang="0">
                <a:pos x="1" y="428"/>
              </a:cxn>
              <a:cxn ang="0">
                <a:pos x="29" y="784"/>
              </a:cxn>
              <a:cxn ang="0">
                <a:pos x="84" y="940"/>
              </a:cxn>
              <a:cxn ang="0">
                <a:pos x="120" y="1031"/>
              </a:cxn>
              <a:cxn ang="0">
                <a:pos x="212" y="1177"/>
              </a:cxn>
              <a:cxn ang="0">
                <a:pos x="385" y="1342"/>
              </a:cxn>
              <a:cxn ang="0">
                <a:pos x="431" y="1379"/>
              </a:cxn>
              <a:cxn ang="0">
                <a:pos x="550" y="1397"/>
              </a:cxn>
              <a:cxn ang="0">
                <a:pos x="669" y="1424"/>
              </a:cxn>
              <a:cxn ang="0">
                <a:pos x="1638" y="1433"/>
              </a:cxn>
              <a:cxn ang="0">
                <a:pos x="1784" y="1397"/>
              </a:cxn>
              <a:cxn ang="0">
                <a:pos x="2552" y="1379"/>
              </a:cxn>
              <a:cxn ang="0">
                <a:pos x="2671" y="1324"/>
              </a:cxn>
              <a:cxn ang="0">
                <a:pos x="2845" y="1177"/>
              </a:cxn>
              <a:cxn ang="0">
                <a:pos x="2945" y="1022"/>
              </a:cxn>
              <a:cxn ang="0">
                <a:pos x="2964" y="967"/>
              </a:cxn>
              <a:cxn ang="0">
                <a:pos x="3046" y="857"/>
              </a:cxn>
              <a:cxn ang="0">
                <a:pos x="3092" y="748"/>
              </a:cxn>
              <a:cxn ang="0">
                <a:pos x="3028" y="400"/>
              </a:cxn>
              <a:cxn ang="0">
                <a:pos x="3009" y="382"/>
              </a:cxn>
              <a:cxn ang="0">
                <a:pos x="2973" y="327"/>
              </a:cxn>
              <a:cxn ang="0">
                <a:pos x="2635" y="117"/>
              </a:cxn>
              <a:cxn ang="0">
                <a:pos x="1949" y="108"/>
              </a:cxn>
              <a:cxn ang="0">
                <a:pos x="1172" y="99"/>
              </a:cxn>
              <a:cxn ang="0">
                <a:pos x="1135" y="108"/>
              </a:cxn>
              <a:cxn ang="0">
                <a:pos x="1108" y="117"/>
              </a:cxn>
              <a:cxn ang="0">
                <a:pos x="1135" y="135"/>
              </a:cxn>
              <a:cxn ang="0">
                <a:pos x="1199" y="144"/>
              </a:cxn>
            </a:cxnLst>
            <a:rect l="0" t="0" r="r" b="b"/>
            <a:pathLst>
              <a:path w="3092" h="1526">
                <a:moveTo>
                  <a:pt x="1199" y="144"/>
                </a:moveTo>
                <a:cubicBezTo>
                  <a:pt x="1151" y="128"/>
                  <a:pt x="1101" y="115"/>
                  <a:pt x="1053" y="99"/>
                </a:cubicBezTo>
                <a:cubicBezTo>
                  <a:pt x="960" y="0"/>
                  <a:pt x="848" y="22"/>
                  <a:pt x="715" y="16"/>
                </a:cubicBezTo>
                <a:cubicBezTo>
                  <a:pt x="614" y="19"/>
                  <a:pt x="513" y="17"/>
                  <a:pt x="413" y="25"/>
                </a:cubicBezTo>
                <a:cubicBezTo>
                  <a:pt x="394" y="27"/>
                  <a:pt x="376" y="38"/>
                  <a:pt x="358" y="44"/>
                </a:cubicBezTo>
                <a:cubicBezTo>
                  <a:pt x="349" y="47"/>
                  <a:pt x="331" y="53"/>
                  <a:pt x="331" y="53"/>
                </a:cubicBezTo>
                <a:cubicBezTo>
                  <a:pt x="281" y="100"/>
                  <a:pt x="223" y="143"/>
                  <a:pt x="166" y="181"/>
                </a:cubicBezTo>
                <a:cubicBezTo>
                  <a:pt x="130" y="235"/>
                  <a:pt x="83" y="282"/>
                  <a:pt x="47" y="336"/>
                </a:cubicBezTo>
                <a:cubicBezTo>
                  <a:pt x="38" y="374"/>
                  <a:pt x="29" y="400"/>
                  <a:pt x="1" y="428"/>
                </a:cubicBezTo>
                <a:cubicBezTo>
                  <a:pt x="6" y="534"/>
                  <a:pt x="0" y="678"/>
                  <a:pt x="29" y="784"/>
                </a:cubicBezTo>
                <a:cubicBezTo>
                  <a:pt x="43" y="835"/>
                  <a:pt x="45" y="901"/>
                  <a:pt x="84" y="940"/>
                </a:cubicBezTo>
                <a:cubicBezTo>
                  <a:pt x="93" y="976"/>
                  <a:pt x="100" y="1000"/>
                  <a:pt x="120" y="1031"/>
                </a:cubicBezTo>
                <a:cubicBezTo>
                  <a:pt x="137" y="1085"/>
                  <a:pt x="171" y="1138"/>
                  <a:pt x="212" y="1177"/>
                </a:cubicBezTo>
                <a:cubicBezTo>
                  <a:pt x="250" y="1255"/>
                  <a:pt x="313" y="1295"/>
                  <a:pt x="385" y="1342"/>
                </a:cubicBezTo>
                <a:cubicBezTo>
                  <a:pt x="401" y="1353"/>
                  <a:pt x="412" y="1373"/>
                  <a:pt x="431" y="1379"/>
                </a:cubicBezTo>
                <a:cubicBezTo>
                  <a:pt x="469" y="1392"/>
                  <a:pt x="511" y="1389"/>
                  <a:pt x="550" y="1397"/>
                </a:cubicBezTo>
                <a:cubicBezTo>
                  <a:pt x="591" y="1405"/>
                  <a:pt x="627" y="1417"/>
                  <a:pt x="669" y="1424"/>
                </a:cubicBezTo>
                <a:cubicBezTo>
                  <a:pt x="975" y="1526"/>
                  <a:pt x="1315" y="1437"/>
                  <a:pt x="1638" y="1433"/>
                </a:cubicBezTo>
                <a:cubicBezTo>
                  <a:pt x="1686" y="1425"/>
                  <a:pt x="1736" y="1400"/>
                  <a:pt x="1784" y="1397"/>
                </a:cubicBezTo>
                <a:cubicBezTo>
                  <a:pt x="1950" y="1387"/>
                  <a:pt x="2467" y="1381"/>
                  <a:pt x="2552" y="1379"/>
                </a:cubicBezTo>
                <a:cubicBezTo>
                  <a:pt x="2590" y="1359"/>
                  <a:pt x="2630" y="1338"/>
                  <a:pt x="2671" y="1324"/>
                </a:cubicBezTo>
                <a:cubicBezTo>
                  <a:pt x="2714" y="1257"/>
                  <a:pt x="2791" y="1234"/>
                  <a:pt x="2845" y="1177"/>
                </a:cubicBezTo>
                <a:cubicBezTo>
                  <a:pt x="2866" y="1114"/>
                  <a:pt x="2916" y="1078"/>
                  <a:pt x="2945" y="1022"/>
                </a:cubicBezTo>
                <a:cubicBezTo>
                  <a:pt x="2954" y="1005"/>
                  <a:pt x="2955" y="984"/>
                  <a:pt x="2964" y="967"/>
                </a:cubicBezTo>
                <a:cubicBezTo>
                  <a:pt x="2987" y="925"/>
                  <a:pt x="3014" y="891"/>
                  <a:pt x="3046" y="857"/>
                </a:cubicBezTo>
                <a:cubicBezTo>
                  <a:pt x="3056" y="816"/>
                  <a:pt x="3068" y="782"/>
                  <a:pt x="3092" y="748"/>
                </a:cubicBezTo>
                <a:cubicBezTo>
                  <a:pt x="3083" y="625"/>
                  <a:pt x="3066" y="517"/>
                  <a:pt x="3028" y="400"/>
                </a:cubicBezTo>
                <a:cubicBezTo>
                  <a:pt x="3025" y="392"/>
                  <a:pt x="3014" y="389"/>
                  <a:pt x="3009" y="382"/>
                </a:cubicBezTo>
                <a:cubicBezTo>
                  <a:pt x="2996" y="364"/>
                  <a:pt x="2985" y="345"/>
                  <a:pt x="2973" y="327"/>
                </a:cubicBezTo>
                <a:cubicBezTo>
                  <a:pt x="2912" y="234"/>
                  <a:pt x="2749" y="120"/>
                  <a:pt x="2635" y="117"/>
                </a:cubicBezTo>
                <a:cubicBezTo>
                  <a:pt x="2406" y="111"/>
                  <a:pt x="2178" y="111"/>
                  <a:pt x="1949" y="108"/>
                </a:cubicBezTo>
                <a:cubicBezTo>
                  <a:pt x="1744" y="58"/>
                  <a:pt x="1325" y="96"/>
                  <a:pt x="1172" y="99"/>
                </a:cubicBezTo>
                <a:cubicBezTo>
                  <a:pt x="1160" y="102"/>
                  <a:pt x="1147" y="105"/>
                  <a:pt x="1135" y="108"/>
                </a:cubicBezTo>
                <a:cubicBezTo>
                  <a:pt x="1126" y="111"/>
                  <a:pt x="1108" y="108"/>
                  <a:pt x="1108" y="117"/>
                </a:cubicBezTo>
                <a:cubicBezTo>
                  <a:pt x="1108" y="128"/>
                  <a:pt x="1126" y="129"/>
                  <a:pt x="1135" y="135"/>
                </a:cubicBezTo>
                <a:cubicBezTo>
                  <a:pt x="1189" y="124"/>
                  <a:pt x="1170" y="115"/>
                  <a:pt x="1199" y="144"/>
                </a:cubicBezTo>
                <a:close/>
              </a:path>
            </a:pathLst>
          </a:custGeom>
          <a:solidFill>
            <a:schemeClr val="accent1"/>
          </a:solidFill>
          <a:ln w="1905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333375"/>
            <a:ext cx="7772400" cy="803275"/>
          </a:xfrm>
          <a:noFill/>
          <a:ln/>
        </p:spPr>
        <p:txBody>
          <a:bodyPr/>
          <a:lstStyle/>
          <a:p>
            <a:r>
              <a:rPr lang="es-ES" sz="3200">
                <a:solidFill>
                  <a:srgbClr val="993366"/>
                </a:solidFill>
                <a:latin typeface="Comic Sans MS" pitchFamily="66" charset="0"/>
              </a:rPr>
              <a:t>La evaluación de riesgos</a:t>
            </a:r>
            <a:endParaRPr lang="es-ES" sz="3200">
              <a:latin typeface="Comic Sans MS" pitchFamily="66" charset="0"/>
            </a:endParaRPr>
          </a:p>
        </p:txBody>
      </p:sp>
      <p:pic>
        <p:nvPicPr>
          <p:cNvPr id="55302" name="Picture 6" descr="j019954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341438"/>
            <a:ext cx="1670050" cy="1793875"/>
          </a:xfrm>
          <a:prstGeom prst="rect">
            <a:avLst/>
          </a:prstGeom>
          <a:noFill/>
        </p:spPr>
      </p:pic>
      <p:pic>
        <p:nvPicPr>
          <p:cNvPr id="55303" name="Picture 7" descr="j02406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1557338"/>
            <a:ext cx="1825625" cy="1462087"/>
          </a:xfrm>
          <a:prstGeom prst="rect">
            <a:avLst/>
          </a:prstGeom>
          <a:noFill/>
        </p:spPr>
      </p:pic>
      <p:sp>
        <p:nvSpPr>
          <p:cNvPr id="55305" name="Line 9"/>
          <p:cNvSpPr>
            <a:spLocks noChangeShapeType="1"/>
          </p:cNvSpPr>
          <p:nvPr/>
        </p:nvSpPr>
        <p:spPr bwMode="auto">
          <a:xfrm>
            <a:off x="4787900" y="2349500"/>
            <a:ext cx="719138" cy="714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5580063" y="1268413"/>
            <a:ext cx="2952750" cy="2520950"/>
          </a:xfrm>
          <a:prstGeom prst="rect">
            <a:avLst/>
          </a:prstGeom>
          <a:solidFill>
            <a:srgbClr val="CC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Comic Sans MS" pitchFamily="66" charset="0"/>
              </a:rPr>
              <a:t>Hacer una </a:t>
            </a:r>
          </a:p>
          <a:p>
            <a:pPr algn="ctr"/>
            <a:r>
              <a:rPr lang="es-ES">
                <a:latin typeface="Comic Sans MS" pitchFamily="66" charset="0"/>
              </a:rPr>
              <a:t>previsión</a:t>
            </a:r>
          </a:p>
          <a:p>
            <a:pPr algn="ctr"/>
            <a:r>
              <a:rPr lang="es-ES">
                <a:latin typeface="Comic Sans MS" pitchFamily="66" charset="0"/>
              </a:rPr>
              <a:t>de TODOS los</a:t>
            </a:r>
          </a:p>
          <a:p>
            <a:pPr algn="ctr"/>
            <a:r>
              <a:rPr lang="es-ES">
                <a:latin typeface="Comic Sans MS" pitchFamily="66" charset="0"/>
              </a:rPr>
              <a:t>posibles riesgos</a:t>
            </a:r>
          </a:p>
          <a:p>
            <a:pPr algn="ctr"/>
            <a:r>
              <a:rPr lang="es-ES">
                <a:latin typeface="Comic Sans MS" pitchFamily="66" charset="0"/>
              </a:rPr>
              <a:t>y la posibilidad de </a:t>
            </a:r>
          </a:p>
          <a:p>
            <a:pPr algn="ctr"/>
            <a:r>
              <a:rPr lang="es-ES">
                <a:latin typeface="Comic Sans MS" pitchFamily="66" charset="0"/>
              </a:rPr>
              <a:t>que se produzcan</a:t>
            </a:r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>
            <a:off x="6948488" y="3716338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5795963" y="4437063"/>
            <a:ext cx="2952750" cy="1871662"/>
          </a:xfrm>
          <a:prstGeom prst="rect">
            <a:avLst/>
          </a:prstGeom>
          <a:solidFill>
            <a:srgbClr val="CC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Comic Sans MS" pitchFamily="66" charset="0"/>
              </a:rPr>
              <a:t>Buscar las causas </a:t>
            </a:r>
          </a:p>
          <a:p>
            <a:pPr algn="ctr"/>
            <a:r>
              <a:rPr lang="es-ES">
                <a:latin typeface="Comic Sans MS" pitchFamily="66" charset="0"/>
              </a:rPr>
              <a:t>(persona y trabajo)</a:t>
            </a:r>
          </a:p>
          <a:p>
            <a:pPr algn="ctr"/>
            <a:r>
              <a:rPr lang="es-ES">
                <a:latin typeface="Comic Sans MS" pitchFamily="66" charset="0"/>
              </a:rPr>
              <a:t>de cada uno de</a:t>
            </a:r>
          </a:p>
          <a:p>
            <a:pPr algn="ctr"/>
            <a:r>
              <a:rPr lang="es-ES">
                <a:latin typeface="Comic Sans MS" pitchFamily="66" charset="0"/>
              </a:rPr>
              <a:t>los riesgos</a:t>
            </a:r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 flipH="1">
            <a:off x="4787900" y="5229225"/>
            <a:ext cx="1008063" cy="15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611188" y="3213100"/>
            <a:ext cx="45370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/>
              <a:t>Trabajadores en riesgo de accidente</a:t>
            </a: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468313" y="4724400"/>
            <a:ext cx="4246562" cy="1584325"/>
          </a:xfrm>
          <a:prstGeom prst="rect">
            <a:avLst/>
          </a:prstGeom>
          <a:solidFill>
            <a:srgbClr val="CC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Comic Sans MS" pitchFamily="66" charset="0"/>
              </a:rPr>
              <a:t>Medidas preventivas sobre </a:t>
            </a:r>
          </a:p>
          <a:p>
            <a:pPr algn="ctr"/>
            <a:r>
              <a:rPr lang="es-ES">
                <a:latin typeface="Comic Sans MS" pitchFamily="66" charset="0"/>
              </a:rPr>
              <a:t>las causas eliminando todos </a:t>
            </a:r>
          </a:p>
          <a:p>
            <a:pPr algn="ctr"/>
            <a:r>
              <a:rPr lang="es-ES">
                <a:latin typeface="Comic Sans MS" pitchFamily="66" charset="0"/>
              </a:rPr>
              <a:t>los riesgos previsibles</a:t>
            </a:r>
          </a:p>
        </p:txBody>
      </p:sp>
      <p:sp>
        <p:nvSpPr>
          <p:cNvPr id="55312" name="Line 16"/>
          <p:cNvSpPr>
            <a:spLocks noChangeShapeType="1"/>
          </p:cNvSpPr>
          <p:nvPr/>
        </p:nvSpPr>
        <p:spPr bwMode="auto">
          <a:xfrm flipH="1" flipV="1">
            <a:off x="1331913" y="4222750"/>
            <a:ext cx="647700" cy="5016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13" name="Line 17"/>
          <p:cNvSpPr>
            <a:spLocks noChangeShapeType="1"/>
          </p:cNvSpPr>
          <p:nvPr/>
        </p:nvSpPr>
        <p:spPr bwMode="auto">
          <a:xfrm flipV="1">
            <a:off x="2916238" y="4221163"/>
            <a:ext cx="792162" cy="5032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684213" y="3789363"/>
            <a:ext cx="1584325" cy="360362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Arial Narrow" pitchFamily="34" charset="0"/>
              </a:rPr>
              <a:t>Individuales</a:t>
            </a:r>
          </a:p>
        </p:txBody>
      </p:sp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2843213" y="3789363"/>
            <a:ext cx="1584325" cy="360362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Arial Narrow" pitchFamily="34" charset="0"/>
              </a:rPr>
              <a:t>Colectivas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763000" cy="647700"/>
          </a:xfrm>
        </p:spPr>
        <p:txBody>
          <a:bodyPr/>
          <a:lstStyle/>
          <a:p>
            <a:r>
              <a:rPr lang="es-ES" sz="2800" b="1">
                <a:solidFill>
                  <a:srgbClr val="993366"/>
                </a:solidFill>
                <a:latin typeface="Comic Sans MS" pitchFamily="66" charset="0"/>
              </a:rPr>
              <a:t>Conceptos de prevención en el mundo laboral II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228600" y="1066800"/>
            <a:ext cx="1828800" cy="1089025"/>
          </a:xfrm>
          <a:prstGeom prst="bevel">
            <a:avLst>
              <a:gd name="adj" fmla="val 12500"/>
            </a:avLst>
          </a:prstGeom>
          <a:solidFill>
            <a:srgbClr val="333399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b="1">
                <a:solidFill>
                  <a:schemeClr val="bg1"/>
                </a:solidFill>
                <a:latin typeface="Comic Sans MS" pitchFamily="66" charset="0"/>
              </a:rPr>
              <a:t>Factores</a:t>
            </a:r>
          </a:p>
          <a:p>
            <a:pPr algn="ctr"/>
            <a:r>
              <a:rPr lang="es-ES" b="1">
                <a:solidFill>
                  <a:schemeClr val="bg1"/>
                </a:solidFill>
                <a:latin typeface="Comic Sans MS" pitchFamily="66" charset="0"/>
              </a:rPr>
              <a:t> de riesgo</a:t>
            </a: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2133600" y="1600200"/>
            <a:ext cx="7010400" cy="1295400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25400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2000" i="1">
                <a:latin typeface="Comic Sans MS" pitchFamily="66" charset="0"/>
              </a:rPr>
              <a:t>Son aquellos elementos que, estando presentes en las</a:t>
            </a:r>
          </a:p>
          <a:p>
            <a:r>
              <a:rPr lang="es-ES" sz="2000" i="1">
                <a:latin typeface="Comic Sans MS" pitchFamily="66" charset="0"/>
              </a:rPr>
              <a:t>condiciones de trabajo, pueden provocar un riesgo </a:t>
            </a:r>
          </a:p>
          <a:p>
            <a:r>
              <a:rPr lang="es-ES" sz="2000" i="1">
                <a:latin typeface="Comic Sans MS" pitchFamily="66" charset="0"/>
              </a:rPr>
              <a:t>para la seguridad y la salud de los trabajadores.</a:t>
            </a:r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>
            <a:off x="1066800" y="2133600"/>
            <a:ext cx="144463" cy="1081088"/>
          </a:xfrm>
          <a:prstGeom prst="downArrow">
            <a:avLst>
              <a:gd name="adj1" fmla="val 50000"/>
              <a:gd name="adj2" fmla="val 187087"/>
            </a:avLst>
          </a:prstGeom>
          <a:solidFill>
            <a:srgbClr val="993366"/>
          </a:solidFill>
          <a:ln w="9525">
            <a:solidFill>
              <a:srgbClr val="CC99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641" name="Text Box 113"/>
          <p:cNvSpPr txBox="1">
            <a:spLocks noChangeArrowheads="1"/>
          </p:cNvSpPr>
          <p:nvPr/>
        </p:nvSpPr>
        <p:spPr bwMode="auto">
          <a:xfrm>
            <a:off x="755650" y="3213100"/>
            <a:ext cx="6480175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40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s-ES" sz="1400">
              <a:latin typeface="Arial" charset="0"/>
            </a:endParaRPr>
          </a:p>
        </p:txBody>
      </p:sp>
      <p:graphicFrame>
        <p:nvGraphicFramePr>
          <p:cNvPr id="22898" name="Group 370"/>
          <p:cNvGraphicFramePr>
            <a:graphicFrameLocks noGrp="1"/>
          </p:cNvGraphicFramePr>
          <p:nvPr>
            <p:ph idx="1"/>
          </p:nvPr>
        </p:nvGraphicFramePr>
        <p:xfrm>
          <a:off x="304800" y="3200400"/>
          <a:ext cx="8610600" cy="1432560"/>
        </p:xfrm>
        <a:graphic>
          <a:graphicData uri="http://schemas.openxmlformats.org/drawingml/2006/table">
            <a:tbl>
              <a:tblPr/>
              <a:tblGrid>
                <a:gridCol w="2286000"/>
                <a:gridCol w="2286000"/>
                <a:gridCol w="1676400"/>
                <a:gridCol w="2362200"/>
              </a:tblGrid>
              <a:tr h="6096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Condiciones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de seguridad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Condiciones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medioambientales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Carga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de trabajo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Organización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del trabajo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0066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195263" marR="0" lvl="0" indent="-195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Char char="®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Lugar de trabajo</a:t>
                      </a:r>
                    </a:p>
                    <a:p>
                      <a:pPr marL="195263" marR="0" lvl="0" indent="-1952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Char char="®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Máquinas y equipos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Char char="®"/>
                        <a:tabLst>
                          <a:tab pos="195263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Agentes f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/>
                          <a:ea typeface="Times New Roman" pitchFamily="18" charset="0"/>
                          <a:cs typeface="Arial" charset="0"/>
                        </a:rPr>
                        <a:t>í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sicos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Char char="®"/>
                        <a:tabLst>
                          <a:tab pos="195263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Agentes qu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/>
                          <a:ea typeface="Times New Roman" pitchFamily="18" charset="0"/>
                          <a:cs typeface="Arial" charset="0"/>
                        </a:rPr>
                        <a:t>í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micos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Char char="®"/>
                        <a:tabLst>
                          <a:tab pos="195263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Agentes biol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/>
                          <a:ea typeface="Times New Roman" pitchFamily="18" charset="0"/>
                          <a:cs typeface="Arial" charset="0"/>
                        </a:rPr>
                        <a:t>ó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gicos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5263" marR="0" lvl="0" indent="-195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Char char="®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Carga f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/>
                          <a:ea typeface="Times New Roman" pitchFamily="18" charset="0"/>
                          <a:cs typeface="Arial" charset="0"/>
                        </a:rPr>
                        <a:t>í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sica</a:t>
                      </a:r>
                    </a:p>
                    <a:p>
                      <a:pPr marL="195263" marR="0" lvl="0" indent="-195263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Char char="®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Carga mental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95263" marR="0" lvl="0" indent="-195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Char char="®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Trabajo a turnos</a:t>
                      </a:r>
                    </a:p>
                    <a:p>
                      <a:pPr marL="195263" marR="0" lvl="0" indent="-195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 typeface="Wingdings" pitchFamily="2" charset="2"/>
                        <a:buChar char="®"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Trabajo repetitivo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759" name="Rectangle 231"/>
          <p:cNvSpPr>
            <a:spLocks noChangeArrowheads="1"/>
          </p:cNvSpPr>
          <p:nvPr/>
        </p:nvSpPr>
        <p:spPr bwMode="auto">
          <a:xfrm>
            <a:off x="228600" y="5029200"/>
            <a:ext cx="8458200" cy="1524000"/>
          </a:xfrm>
          <a:prstGeom prst="rect">
            <a:avLst/>
          </a:prstGeom>
          <a:solidFill>
            <a:srgbClr val="CCFF33"/>
          </a:solidFill>
          <a:ln w="38100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 sz="1400">
              <a:latin typeface="Arial" charset="0"/>
            </a:endParaRPr>
          </a:p>
        </p:txBody>
      </p:sp>
      <p:sp>
        <p:nvSpPr>
          <p:cNvPr id="22864" name="Text Box 336"/>
          <p:cNvSpPr txBox="1">
            <a:spLocks noChangeArrowheads="1"/>
          </p:cNvSpPr>
          <p:nvPr/>
        </p:nvSpPr>
        <p:spPr bwMode="auto">
          <a:xfrm>
            <a:off x="381000" y="5105400"/>
            <a:ext cx="8305800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1">
                <a:latin typeface="Comic Sans MS" pitchFamily="66" charset="0"/>
              </a:rPr>
              <a:t>Ejemplo</a:t>
            </a:r>
            <a:r>
              <a:rPr lang="es-ES" sz="1800">
                <a:latin typeface="Comic Sans MS" pitchFamily="66" charset="0"/>
              </a:rPr>
              <a:t>:</a:t>
            </a:r>
            <a:r>
              <a:rPr lang="es-ES" sz="1600">
                <a:latin typeface="Comic Sans MS" pitchFamily="66" charset="0"/>
              </a:rPr>
              <a:t> </a:t>
            </a:r>
            <a:r>
              <a:rPr lang="es-ES" sz="1600" i="1">
                <a:latin typeface="Comic Sans MS" pitchFamily="66" charset="0"/>
              </a:rPr>
              <a:t>Un operario trabaja en el vivero realizando tareas de reproducción, propagación producción de Plantas, ante una plaga de pulgón se dispone a sulfatar las plantitas sin protección. El riesgo que puede sufrir es un accidente por intoxicación y los factores de riesgo es la inhalación del pesticida, pudiendo incluirse dentro de los factores de condiciones medioambientales.</a:t>
            </a:r>
          </a:p>
        </p:txBody>
      </p:sp>
      <p:sp>
        <p:nvSpPr>
          <p:cNvPr id="22899" name="Rectangle 371"/>
          <p:cNvSpPr>
            <a:spLocks noChangeArrowheads="1"/>
          </p:cNvSpPr>
          <p:nvPr/>
        </p:nvSpPr>
        <p:spPr bwMode="auto">
          <a:xfrm>
            <a:off x="2124075" y="981075"/>
            <a:ext cx="1584325" cy="36036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atin typeface="Arial Narrow" pitchFamily="34" charset="0"/>
              </a:rPr>
              <a:t>Las causas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10600" cy="609600"/>
          </a:xfrm>
        </p:spPr>
        <p:txBody>
          <a:bodyPr/>
          <a:lstStyle/>
          <a:p>
            <a:r>
              <a:rPr lang="es-ES" sz="2800" b="1">
                <a:solidFill>
                  <a:srgbClr val="993366"/>
                </a:solidFill>
                <a:latin typeface="Comic Sans MS" pitchFamily="66" charset="0"/>
              </a:rPr>
              <a:t>Conceptos de prevención en el mundo laboral III</a:t>
            </a: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304800" y="1143000"/>
            <a:ext cx="1905000" cy="1066800"/>
          </a:xfrm>
          <a:prstGeom prst="bevel">
            <a:avLst>
              <a:gd name="adj" fmla="val 12500"/>
            </a:avLst>
          </a:prstGeom>
          <a:solidFill>
            <a:srgbClr val="333399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200" b="1">
                <a:solidFill>
                  <a:schemeClr val="bg1"/>
                </a:solidFill>
                <a:latin typeface="Comic Sans MS" pitchFamily="66" charset="0"/>
              </a:rPr>
              <a:t>Condiciones</a:t>
            </a:r>
          </a:p>
          <a:p>
            <a:pPr algn="ctr"/>
            <a:r>
              <a:rPr lang="es-ES" sz="2200" b="1">
                <a:solidFill>
                  <a:schemeClr val="bg1"/>
                </a:solidFill>
                <a:latin typeface="Comic Sans MS" pitchFamily="66" charset="0"/>
              </a:rPr>
              <a:t>de trabajo</a:t>
            </a: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2209800" y="1524000"/>
            <a:ext cx="6705600" cy="1447800"/>
          </a:xfrm>
          <a:prstGeom prst="bevel">
            <a:avLst>
              <a:gd name="adj" fmla="val 12500"/>
            </a:avLst>
          </a:prstGeom>
          <a:solidFill>
            <a:srgbClr val="FFCC00"/>
          </a:solidFill>
          <a:ln w="25400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 sz="1600">
              <a:latin typeface="Arial" charset="0"/>
            </a:endParaRP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362200" y="1752600"/>
            <a:ext cx="647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sz="2000" i="1">
                <a:latin typeface="Comic Sans MS" pitchFamily="66" charset="0"/>
              </a:rPr>
              <a:t>Cualquier característica del trabajo que pueda tener una influencia significativa en la generación de riesgos para la seguridad y la salud el trabajador.</a:t>
            </a:r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1143000" y="2209800"/>
            <a:ext cx="152400" cy="2971800"/>
          </a:xfrm>
          <a:prstGeom prst="downArrow">
            <a:avLst>
              <a:gd name="adj1" fmla="val 50000"/>
              <a:gd name="adj2" fmla="val 487500"/>
            </a:avLst>
          </a:prstGeom>
          <a:solidFill>
            <a:srgbClr val="990099"/>
          </a:solidFill>
          <a:ln w="12700">
            <a:solidFill>
              <a:srgbClr val="FFCC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304800" y="5181600"/>
            <a:ext cx="1676400" cy="488950"/>
          </a:xfrm>
          <a:prstGeom prst="rect">
            <a:avLst/>
          </a:prstGeom>
          <a:solidFill>
            <a:srgbClr val="800080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2" dir="t"/>
          </a:scene3d>
          <a:sp3d extrusionH="100000" prstMaterial="legacyMatte">
            <a:bevelT w="13500" h="13500" prst="angle"/>
            <a:bevelB w="13500" h="13500" prst="angle"/>
            <a:extrusionClr>
              <a:srgbClr val="800080"/>
            </a:extrusionClr>
          </a:sp3d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es-ES" sz="2600" i="1" u="sng">
                <a:solidFill>
                  <a:schemeClr val="bg1"/>
                </a:solidFill>
                <a:latin typeface="Comic Sans MS" pitchFamily="66" charset="0"/>
              </a:rPr>
              <a:t>Incluyen</a:t>
            </a:r>
          </a:p>
        </p:txBody>
      </p:sp>
      <p:sp>
        <p:nvSpPr>
          <p:cNvPr id="32787" name="AutoShape 19"/>
          <p:cNvSpPr>
            <a:spLocks/>
          </p:cNvSpPr>
          <p:nvPr/>
        </p:nvSpPr>
        <p:spPr bwMode="auto">
          <a:xfrm>
            <a:off x="2133600" y="3657600"/>
            <a:ext cx="152400" cy="2819400"/>
          </a:xfrm>
          <a:prstGeom prst="leftBrace">
            <a:avLst>
              <a:gd name="adj1" fmla="val 154167"/>
              <a:gd name="adj2" fmla="val 50000"/>
            </a:avLst>
          </a:prstGeom>
          <a:noFill/>
          <a:ln w="38100">
            <a:solidFill>
              <a:srgbClr val="99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2362200" y="4953000"/>
            <a:ext cx="6477000" cy="6858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dist="127000" dir="18412194" algn="ctr" rotWithShape="0">
              <a:srgbClr val="FFCC00"/>
            </a:outerShdw>
          </a:effectLst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2362200" y="5791200"/>
            <a:ext cx="6477000" cy="609600"/>
          </a:xfrm>
          <a:prstGeom prst="rect">
            <a:avLst/>
          </a:prstGeom>
          <a:solidFill>
            <a:srgbClr val="FFFF99">
              <a:alpha val="50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dist="127000" dir="18412194" algn="ctr" rotWithShape="0">
              <a:srgbClr val="FFCC00"/>
            </a:outerShdw>
          </a:effectLst>
        </p:spPr>
        <p:txBody>
          <a:bodyPr wrap="none" anchor="ctr"/>
          <a:lstStyle/>
          <a:p>
            <a:r>
              <a:rPr lang="es-ES" sz="2000">
                <a:latin typeface="Comic Sans MS" pitchFamily="66" charset="0"/>
              </a:rPr>
              <a:t>  </a:t>
            </a:r>
            <a:r>
              <a:rPr lang="es-ES" sz="1900">
                <a:latin typeface="Comic Sans MS" pitchFamily="66" charset="0"/>
              </a:rPr>
              <a:t>Organización y ordenación del trabajo</a:t>
            </a:r>
          </a:p>
        </p:txBody>
      </p:sp>
      <p:sp>
        <p:nvSpPr>
          <p:cNvPr id="32792" name="Rectangle 24"/>
          <p:cNvSpPr>
            <a:spLocks noChangeArrowheads="1"/>
          </p:cNvSpPr>
          <p:nvPr/>
        </p:nvSpPr>
        <p:spPr bwMode="auto">
          <a:xfrm>
            <a:off x="2362200" y="3962400"/>
            <a:ext cx="6096000" cy="609600"/>
          </a:xfrm>
          <a:prstGeom prst="rect">
            <a:avLst/>
          </a:prstGeom>
          <a:solidFill>
            <a:srgbClr val="FFFF66">
              <a:alpha val="50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  <a:effectLst>
            <a:outerShdw dist="107763" dir="18900000" algn="ctr" rotWithShape="0">
              <a:srgbClr val="FFCC00"/>
            </a:outerShdw>
          </a:effectLst>
        </p:spPr>
        <p:txBody>
          <a:bodyPr wrap="none" anchor="ctr"/>
          <a:lstStyle/>
          <a:p>
            <a:r>
              <a:rPr lang="es-ES" sz="1900">
                <a:latin typeface="Comic Sans MS" pitchFamily="66" charset="0"/>
              </a:rPr>
              <a:t>Características de los locales, los equipos y </a:t>
            </a:r>
          </a:p>
          <a:p>
            <a:r>
              <a:rPr lang="es-ES" sz="1900">
                <a:latin typeface="Comic Sans MS" pitchFamily="66" charset="0"/>
              </a:rPr>
              <a:t>las instalaciones</a:t>
            </a:r>
          </a:p>
        </p:txBody>
      </p:sp>
      <p:sp>
        <p:nvSpPr>
          <p:cNvPr id="32795" name="Text Box 27"/>
          <p:cNvSpPr txBox="1">
            <a:spLocks noChangeArrowheads="1"/>
          </p:cNvSpPr>
          <p:nvPr/>
        </p:nvSpPr>
        <p:spPr bwMode="auto">
          <a:xfrm>
            <a:off x="2819400" y="411480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400" b="1">
              <a:latin typeface="Arial" charset="0"/>
            </a:endParaRPr>
          </a:p>
        </p:txBody>
      </p:sp>
      <p:sp>
        <p:nvSpPr>
          <p:cNvPr id="32796" name="Text Box 28"/>
          <p:cNvSpPr txBox="1">
            <a:spLocks noChangeArrowheads="1"/>
          </p:cNvSpPr>
          <p:nvPr/>
        </p:nvSpPr>
        <p:spPr bwMode="auto">
          <a:xfrm>
            <a:off x="2438400" y="4908550"/>
            <a:ext cx="6400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r>
              <a:rPr lang="es-ES" sz="1900">
                <a:latin typeface="Comic Sans MS" pitchFamily="66" charset="0"/>
              </a:rPr>
              <a:t>Condiciones medioambientales (agentes físicos, químicos, y biológicos y sus procedimientos de usos).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915400" cy="838200"/>
          </a:xfrm>
        </p:spPr>
        <p:txBody>
          <a:bodyPr/>
          <a:lstStyle/>
          <a:p>
            <a:r>
              <a:rPr lang="es-ES" sz="2800" b="1">
                <a:solidFill>
                  <a:srgbClr val="993366"/>
                </a:solidFill>
                <a:latin typeface="Comic Sans MS" pitchFamily="66" charset="0"/>
              </a:rPr>
              <a:t>Conceptos de prevención en el mundo laboral IV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228600" y="1143000"/>
            <a:ext cx="1752600" cy="914400"/>
          </a:xfrm>
          <a:prstGeom prst="bevel">
            <a:avLst>
              <a:gd name="adj" fmla="val 12500"/>
            </a:avLst>
          </a:prstGeom>
          <a:solidFill>
            <a:srgbClr val="000066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3200" b="1">
                <a:solidFill>
                  <a:schemeClr val="bg1"/>
                </a:solidFill>
                <a:latin typeface="Comic Sans MS" pitchFamily="66" charset="0"/>
              </a:rPr>
              <a:t>Daño</a:t>
            </a: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2133600" y="1524000"/>
            <a:ext cx="4724400" cy="609600"/>
          </a:xfrm>
          <a:prstGeom prst="bevel">
            <a:avLst>
              <a:gd name="adj" fmla="val 12500"/>
            </a:avLst>
          </a:prstGeom>
          <a:solidFill>
            <a:srgbClr val="FFCC00"/>
          </a:solidFill>
          <a:ln w="12700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200" i="1">
                <a:solidFill>
                  <a:schemeClr val="bg1"/>
                </a:solidFill>
                <a:latin typeface="Comic Sans MS" pitchFamily="66" charset="0"/>
              </a:rPr>
              <a:t>Materialización del riesgo.</a:t>
            </a: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762000" y="2133600"/>
            <a:ext cx="152400" cy="1143000"/>
          </a:xfrm>
          <a:prstGeom prst="downArrow">
            <a:avLst>
              <a:gd name="adj1" fmla="val 50000"/>
              <a:gd name="adj2" fmla="val 187500"/>
            </a:avLst>
          </a:prstGeom>
          <a:solidFill>
            <a:srgbClr val="800080"/>
          </a:solidFill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228600" y="3429000"/>
            <a:ext cx="2743200" cy="533400"/>
          </a:xfrm>
          <a:prstGeom prst="rect">
            <a:avLst/>
          </a:prstGeom>
          <a:solidFill>
            <a:srgbClr val="3333CC"/>
          </a:solidFill>
          <a:ln w="254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Accidente laboral</a:t>
            </a: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3581400" y="2438400"/>
            <a:ext cx="5334000" cy="838200"/>
          </a:xfrm>
          <a:prstGeom prst="rect">
            <a:avLst/>
          </a:prstGeom>
          <a:solidFill>
            <a:schemeClr val="bg1"/>
          </a:solidFill>
          <a:ln w="2540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800">
                <a:solidFill>
                  <a:srgbClr val="660066"/>
                </a:solidFill>
                <a:latin typeface="Comic Sans MS" pitchFamily="66" charset="0"/>
              </a:rPr>
              <a:t>Toda lesión corporal que sufre el trabajador por</a:t>
            </a:r>
          </a:p>
          <a:p>
            <a:r>
              <a:rPr lang="es-ES" sz="1800">
                <a:solidFill>
                  <a:srgbClr val="660066"/>
                </a:solidFill>
                <a:latin typeface="Comic Sans MS" pitchFamily="66" charset="0"/>
              </a:rPr>
              <a:t>motivo o a consecuencia del trabajo que realiza</a:t>
            </a:r>
          </a:p>
          <a:p>
            <a:r>
              <a:rPr lang="es-ES" sz="1800">
                <a:solidFill>
                  <a:srgbClr val="660066"/>
                </a:solidFill>
                <a:latin typeface="Comic Sans MS" pitchFamily="66" charset="0"/>
              </a:rPr>
              <a:t>por cuenta ajena</a:t>
            </a: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4724400" y="3505200"/>
            <a:ext cx="3886200" cy="762000"/>
          </a:xfrm>
          <a:prstGeom prst="rect">
            <a:avLst/>
          </a:prstGeom>
          <a:solidFill>
            <a:schemeClr val="bg1"/>
          </a:solidFill>
          <a:ln w="2540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800" b="1" u="sng">
                <a:solidFill>
                  <a:srgbClr val="660066"/>
                </a:solidFill>
                <a:latin typeface="Arial" charset="0"/>
              </a:rPr>
              <a:t>Ejemplo</a:t>
            </a:r>
            <a:r>
              <a:rPr lang="es-ES" sz="1800" b="1">
                <a:solidFill>
                  <a:srgbClr val="660066"/>
                </a:solidFill>
                <a:latin typeface="Arial" charset="0"/>
              </a:rPr>
              <a:t>:</a:t>
            </a:r>
            <a:r>
              <a:rPr lang="es-ES" sz="1600" b="1">
                <a:solidFill>
                  <a:srgbClr val="993366"/>
                </a:solidFill>
                <a:latin typeface="Arial" charset="0"/>
              </a:rPr>
              <a:t> </a:t>
            </a:r>
            <a:r>
              <a:rPr lang="es-ES" sz="1600" b="1" i="1">
                <a:solidFill>
                  <a:srgbClr val="993366"/>
                </a:solidFill>
                <a:latin typeface="Arial" charset="0"/>
              </a:rPr>
              <a:t>rotura de pierna, por caída </a:t>
            </a:r>
          </a:p>
        </p:txBody>
      </p:sp>
      <p:sp>
        <p:nvSpPr>
          <p:cNvPr id="33807" name="Rectangle 15"/>
          <p:cNvSpPr>
            <a:spLocks noChangeArrowheads="1"/>
          </p:cNvSpPr>
          <p:nvPr/>
        </p:nvSpPr>
        <p:spPr bwMode="auto">
          <a:xfrm>
            <a:off x="152400" y="5334000"/>
            <a:ext cx="3581400" cy="609600"/>
          </a:xfrm>
          <a:prstGeom prst="rect">
            <a:avLst/>
          </a:prstGeom>
          <a:solidFill>
            <a:srgbClr val="3333CC"/>
          </a:solidFill>
          <a:ln w="254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solidFill>
                  <a:schemeClr val="bg1"/>
                </a:solidFill>
                <a:latin typeface="Comic Sans MS" pitchFamily="66" charset="0"/>
              </a:rPr>
              <a:t>Enfermedad profesional</a:t>
            </a:r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3962400" y="4572000"/>
            <a:ext cx="4953000" cy="1066800"/>
          </a:xfrm>
          <a:prstGeom prst="rect">
            <a:avLst/>
          </a:prstGeom>
          <a:solidFill>
            <a:schemeClr val="bg1"/>
          </a:solidFill>
          <a:ln w="2540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800">
                <a:solidFill>
                  <a:srgbClr val="660066"/>
                </a:solidFill>
                <a:latin typeface="Comic Sans MS" pitchFamily="66" charset="0"/>
              </a:rPr>
              <a:t>Es la enfermedad contraída a consecuencia </a:t>
            </a:r>
          </a:p>
          <a:p>
            <a:r>
              <a:rPr lang="es-ES" sz="1800">
                <a:solidFill>
                  <a:srgbClr val="660066"/>
                </a:solidFill>
                <a:latin typeface="Comic Sans MS" pitchFamily="66" charset="0"/>
              </a:rPr>
              <a:t>del Contrato, y provocada por la acción de los </a:t>
            </a:r>
          </a:p>
          <a:p>
            <a:r>
              <a:rPr lang="es-ES" sz="1800">
                <a:solidFill>
                  <a:srgbClr val="660066"/>
                </a:solidFill>
                <a:latin typeface="Comic Sans MS" pitchFamily="66" charset="0"/>
              </a:rPr>
              <a:t>elementos y las sustancias contenidos en </a:t>
            </a:r>
          </a:p>
          <a:p>
            <a:r>
              <a:rPr lang="es-ES" sz="1800">
                <a:solidFill>
                  <a:srgbClr val="660066"/>
                </a:solidFill>
                <a:latin typeface="Comic Sans MS" pitchFamily="66" charset="0"/>
              </a:rPr>
              <a:t>el (CEP)</a:t>
            </a:r>
            <a:r>
              <a:rPr lang="es-ES" sz="1500">
                <a:solidFill>
                  <a:srgbClr val="660066"/>
                </a:solidFill>
                <a:latin typeface="Arial" charset="0"/>
              </a:rPr>
              <a:t> </a:t>
            </a:r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4648200" y="5867400"/>
            <a:ext cx="4191000" cy="762000"/>
          </a:xfrm>
          <a:prstGeom prst="rect">
            <a:avLst/>
          </a:prstGeom>
          <a:solidFill>
            <a:schemeClr val="bg1"/>
          </a:solidFill>
          <a:ln w="2540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800" b="1" u="sng">
                <a:solidFill>
                  <a:srgbClr val="660066"/>
                </a:solidFill>
                <a:latin typeface="Arial" charset="0"/>
              </a:rPr>
              <a:t>Ejemplo:</a:t>
            </a:r>
            <a:r>
              <a:rPr lang="es-ES" sz="1600" b="1">
                <a:latin typeface="Arial" charset="0"/>
              </a:rPr>
              <a:t> </a:t>
            </a:r>
            <a:r>
              <a:rPr lang="es-ES" sz="1600" b="1" i="1">
                <a:solidFill>
                  <a:srgbClr val="993366"/>
                </a:solidFill>
                <a:latin typeface="Arial" charset="0"/>
              </a:rPr>
              <a:t>sordera producida a un </a:t>
            </a:r>
          </a:p>
          <a:p>
            <a:r>
              <a:rPr lang="es-ES" sz="1600" b="1" i="1">
                <a:solidFill>
                  <a:srgbClr val="993366"/>
                </a:solidFill>
                <a:latin typeface="Arial" charset="0"/>
              </a:rPr>
              <a:t>Trabajador que utiliza una motosierra sin</a:t>
            </a:r>
          </a:p>
          <a:p>
            <a:r>
              <a:rPr lang="es-ES" sz="1600" b="1" i="1">
                <a:solidFill>
                  <a:srgbClr val="993366"/>
                </a:solidFill>
                <a:latin typeface="Arial" charset="0"/>
              </a:rPr>
              <a:t> protección auditiva.</a:t>
            </a:r>
          </a:p>
        </p:txBody>
      </p:sp>
      <p:cxnSp>
        <p:nvCxnSpPr>
          <p:cNvPr id="33823" name="AutoShape 31"/>
          <p:cNvCxnSpPr>
            <a:cxnSpLocks noChangeShapeType="1"/>
          </p:cNvCxnSpPr>
          <p:nvPr/>
        </p:nvCxnSpPr>
        <p:spPr bwMode="auto">
          <a:xfrm flipV="1">
            <a:off x="2971800" y="2590800"/>
            <a:ext cx="587375" cy="838200"/>
          </a:xfrm>
          <a:prstGeom prst="bentConnector3">
            <a:avLst>
              <a:gd name="adj1" fmla="val 50269"/>
            </a:avLst>
          </a:prstGeom>
          <a:noFill/>
          <a:ln w="25400">
            <a:solidFill>
              <a:srgbClr val="FF99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33824" name="Line 32"/>
          <p:cNvSpPr>
            <a:spLocks noChangeShapeType="1"/>
          </p:cNvSpPr>
          <p:nvPr/>
        </p:nvSpPr>
        <p:spPr bwMode="auto">
          <a:xfrm>
            <a:off x="2971800" y="3733800"/>
            <a:ext cx="1676400" cy="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cxnSp>
        <p:nvCxnSpPr>
          <p:cNvPr id="33825" name="AutoShape 33"/>
          <p:cNvCxnSpPr>
            <a:cxnSpLocks noChangeShapeType="1"/>
          </p:cNvCxnSpPr>
          <p:nvPr/>
        </p:nvCxnSpPr>
        <p:spPr bwMode="auto">
          <a:xfrm rot="16200000">
            <a:off x="2665412" y="4040188"/>
            <a:ext cx="523875" cy="2044700"/>
          </a:xfrm>
          <a:prstGeom prst="bentConnector2">
            <a:avLst/>
          </a:prstGeom>
          <a:noFill/>
          <a:ln w="25400">
            <a:solidFill>
              <a:srgbClr val="FF99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33827" name="AutoShape 35"/>
          <p:cNvCxnSpPr>
            <a:cxnSpLocks noChangeShapeType="1"/>
          </p:cNvCxnSpPr>
          <p:nvPr/>
        </p:nvCxnSpPr>
        <p:spPr bwMode="auto">
          <a:xfrm>
            <a:off x="3733800" y="5791200"/>
            <a:ext cx="892175" cy="609600"/>
          </a:xfrm>
          <a:prstGeom prst="bentConnector3">
            <a:avLst>
              <a:gd name="adj1" fmla="val 50176"/>
            </a:avLst>
          </a:prstGeom>
          <a:noFill/>
          <a:ln w="25400">
            <a:solidFill>
              <a:srgbClr val="FF99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685800"/>
          </a:xfrm>
        </p:spPr>
        <p:txBody>
          <a:bodyPr/>
          <a:lstStyle/>
          <a:p>
            <a:r>
              <a:rPr lang="es-ES" sz="2800" b="1">
                <a:solidFill>
                  <a:srgbClr val="993366"/>
                </a:solidFill>
                <a:latin typeface="Comic Sans MS" pitchFamily="66" charset="0"/>
              </a:rPr>
              <a:t>Conceptos de prevención en el mundo laboral V</a:t>
            </a:r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381000" y="1143000"/>
            <a:ext cx="1981200" cy="838200"/>
          </a:xfrm>
          <a:prstGeom prst="bevel">
            <a:avLst>
              <a:gd name="adj" fmla="val 12500"/>
            </a:avLst>
          </a:prstGeom>
          <a:solidFill>
            <a:srgbClr val="3333CC"/>
          </a:solidFill>
          <a:ln w="127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600" b="1">
                <a:solidFill>
                  <a:schemeClr val="bg1"/>
                </a:solidFill>
                <a:latin typeface="Comic Sans MS" pitchFamily="66" charset="0"/>
              </a:rPr>
              <a:t>Prevención</a:t>
            </a:r>
          </a:p>
        </p:txBody>
      </p:sp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2438400" y="1447800"/>
            <a:ext cx="6400800" cy="1219200"/>
          </a:xfrm>
          <a:prstGeom prst="bevel">
            <a:avLst>
              <a:gd name="adj" fmla="val 12500"/>
            </a:avLst>
          </a:prstGeom>
          <a:solidFill>
            <a:srgbClr val="FFCC00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S" sz="1800" i="1">
                <a:latin typeface="Comic Sans MS" pitchFamily="66" charset="0"/>
              </a:rPr>
              <a:t>Conjunto de actividades o medidas adoptadas en </a:t>
            </a:r>
          </a:p>
          <a:p>
            <a:r>
              <a:rPr lang="es-ES" sz="1800" i="1">
                <a:latin typeface="Comic Sans MS" pitchFamily="66" charset="0"/>
              </a:rPr>
              <a:t>Todas las fases de la actividad de la empresa con el fin</a:t>
            </a:r>
          </a:p>
          <a:p>
            <a:r>
              <a:rPr lang="es-ES" sz="1800" i="1">
                <a:latin typeface="Comic Sans MS" pitchFamily="66" charset="0"/>
              </a:rPr>
              <a:t>De evitar o disminuir los riesgos derivados del trabajo</a:t>
            </a: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1066800" y="1981200"/>
            <a:ext cx="152400" cy="1066800"/>
          </a:xfrm>
          <a:prstGeom prst="downArrow">
            <a:avLst>
              <a:gd name="adj1" fmla="val 50000"/>
              <a:gd name="adj2" fmla="val 175000"/>
            </a:avLst>
          </a:prstGeom>
          <a:solidFill>
            <a:srgbClr val="800080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457200" y="3048000"/>
            <a:ext cx="3200400" cy="533400"/>
          </a:xfrm>
          <a:prstGeom prst="rect">
            <a:avLst/>
          </a:prstGeom>
          <a:solidFill>
            <a:srgbClr val="99CC00"/>
          </a:solidFill>
          <a:ln w="38100">
            <a:solidFill>
              <a:srgbClr val="FFFFCC"/>
            </a:solidFill>
            <a:miter lim="800000"/>
            <a:headEnd/>
            <a:tailEnd/>
          </a:ln>
          <a:effectLst>
            <a:outerShdw dist="107763" dir="8100000" algn="ctr" rotWithShape="0">
              <a:srgbClr val="FFFF66"/>
            </a:outerShdw>
          </a:effectLst>
        </p:spPr>
        <p:txBody>
          <a:bodyPr wrap="none" anchor="ctr"/>
          <a:lstStyle/>
          <a:p>
            <a:pPr algn="ctr"/>
            <a:r>
              <a:rPr lang="es-ES">
                <a:latin typeface="Comic Sans MS" pitchFamily="66" charset="0"/>
              </a:rPr>
              <a:t>Técnicas preventivas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838200" y="3657600"/>
            <a:ext cx="0" cy="2743200"/>
          </a:xfrm>
          <a:prstGeom prst="line">
            <a:avLst/>
          </a:prstGeom>
          <a:noFill/>
          <a:ln w="63500">
            <a:solidFill>
              <a:srgbClr val="99CC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34827" name="AutoShape 11"/>
          <p:cNvSpPr>
            <a:spLocks noChangeArrowheads="1"/>
          </p:cNvSpPr>
          <p:nvPr/>
        </p:nvSpPr>
        <p:spPr bwMode="auto">
          <a:xfrm>
            <a:off x="990600" y="3962400"/>
            <a:ext cx="1981200" cy="790575"/>
          </a:xfrm>
          <a:prstGeom prst="homePlate">
            <a:avLst>
              <a:gd name="adj" fmla="val 62651"/>
            </a:avLst>
          </a:prstGeom>
          <a:solidFill>
            <a:srgbClr val="CCFF33"/>
          </a:solidFill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200">
                <a:latin typeface="Comic Sans MS" pitchFamily="66" charset="0"/>
              </a:rPr>
              <a:t>Técnicas</a:t>
            </a:r>
          </a:p>
          <a:p>
            <a:pPr algn="ctr"/>
            <a:r>
              <a:rPr lang="es-ES" sz="2200">
                <a:latin typeface="Comic Sans MS" pitchFamily="66" charset="0"/>
              </a:rPr>
              <a:t>medicas</a:t>
            </a:r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3352800" y="3886200"/>
            <a:ext cx="5181600" cy="762000"/>
          </a:xfrm>
          <a:prstGeom prst="rect">
            <a:avLst/>
          </a:prstGeom>
          <a:solidFill>
            <a:schemeClr val="bg1"/>
          </a:solidFill>
          <a:ln w="254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pPr>
              <a:buSzPct val="90000"/>
              <a:buFont typeface="Wingdings" pitchFamily="2" charset="2"/>
              <a:buNone/>
            </a:pPr>
            <a:r>
              <a:rPr lang="es-ES" sz="2000">
                <a:solidFill>
                  <a:srgbClr val="333300"/>
                </a:solidFill>
                <a:latin typeface="Comic Sans MS" pitchFamily="66" charset="0"/>
              </a:rPr>
              <a:t>Reconocimientos    Selección profesional</a:t>
            </a:r>
          </a:p>
          <a:p>
            <a:pPr>
              <a:buSzPct val="80000"/>
              <a:buFont typeface="Wingdings" pitchFamily="2" charset="2"/>
              <a:buNone/>
            </a:pPr>
            <a:r>
              <a:rPr lang="es-ES" sz="2000">
                <a:solidFill>
                  <a:srgbClr val="333300"/>
                </a:solidFill>
                <a:latin typeface="Comic Sans MS" pitchFamily="66" charset="0"/>
              </a:rPr>
              <a:t>Tratamientos         Educación sanitaria</a:t>
            </a:r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>
            <a:off x="990600" y="5334000"/>
            <a:ext cx="2133600" cy="790575"/>
          </a:xfrm>
          <a:prstGeom prst="homePlate">
            <a:avLst>
              <a:gd name="adj" fmla="val 67470"/>
            </a:avLst>
          </a:prstGeom>
          <a:solidFill>
            <a:srgbClr val="CCFF33"/>
          </a:solidFill>
          <a:ln w="25400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200">
                <a:latin typeface="Comic Sans MS" pitchFamily="66" charset="0"/>
              </a:rPr>
              <a:t>Técnicas no</a:t>
            </a:r>
          </a:p>
          <a:p>
            <a:pPr algn="ctr"/>
            <a:r>
              <a:rPr lang="es-ES" sz="2200">
                <a:latin typeface="Comic Sans MS" pitchFamily="66" charset="0"/>
              </a:rPr>
              <a:t>medicas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4343400" y="4876800"/>
            <a:ext cx="2667000" cy="1676400"/>
          </a:xfrm>
          <a:prstGeom prst="rect">
            <a:avLst/>
          </a:prstGeom>
          <a:solidFill>
            <a:schemeClr val="bg1"/>
          </a:solidFill>
          <a:ln w="254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sz="2000">
                <a:solidFill>
                  <a:srgbClr val="333300"/>
                </a:solidFill>
                <a:latin typeface="Comic Sans MS" pitchFamily="66" charset="0"/>
              </a:rPr>
              <a:t>Seguridad</a:t>
            </a:r>
          </a:p>
          <a:p>
            <a:pPr algn="ctr"/>
            <a:r>
              <a:rPr lang="es-ES" sz="2000">
                <a:solidFill>
                  <a:srgbClr val="333300"/>
                </a:solidFill>
                <a:latin typeface="Comic Sans MS" pitchFamily="66" charset="0"/>
              </a:rPr>
              <a:t>Higiene</a:t>
            </a:r>
          </a:p>
          <a:p>
            <a:pPr algn="ctr"/>
            <a:r>
              <a:rPr lang="es-ES" sz="2000">
                <a:solidFill>
                  <a:srgbClr val="333300"/>
                </a:solidFill>
                <a:latin typeface="Comic Sans MS" pitchFamily="66" charset="0"/>
              </a:rPr>
              <a:t>Ergonomía</a:t>
            </a:r>
          </a:p>
          <a:p>
            <a:pPr algn="ctr"/>
            <a:r>
              <a:rPr lang="es-ES" sz="2000">
                <a:solidFill>
                  <a:srgbClr val="333300"/>
                </a:solidFill>
                <a:latin typeface="Comic Sans MS" pitchFamily="66" charset="0"/>
              </a:rPr>
              <a:t>Formación</a:t>
            </a:r>
          </a:p>
          <a:p>
            <a:pPr algn="ctr"/>
            <a:r>
              <a:rPr lang="es-ES" sz="2000">
                <a:solidFill>
                  <a:srgbClr val="333300"/>
                </a:solidFill>
                <a:latin typeface="Comic Sans MS" pitchFamily="66" charset="0"/>
              </a:rPr>
              <a:t>Política social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1672</TotalTime>
  <Words>902</Words>
  <Application>Microsoft Office PowerPoint</Application>
  <PresentationFormat>Presentación en pantalla (4:3)</PresentationFormat>
  <Paragraphs>183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Times New Roman</vt:lpstr>
      <vt:lpstr>Comic Sans MS</vt:lpstr>
      <vt:lpstr>Arial</vt:lpstr>
      <vt:lpstr>Arial Narrow</vt:lpstr>
      <vt:lpstr>Wingdings</vt:lpstr>
      <vt:lpstr>Diseño predeterminado</vt:lpstr>
      <vt:lpstr>Diapositiva 1</vt:lpstr>
      <vt:lpstr>Marco normativo de la prevención de riesgos laborales II</vt:lpstr>
      <vt:lpstr>Conceptos de prevención en el mundo laboral I</vt:lpstr>
      <vt:lpstr>Las causas de los accidentes</vt:lpstr>
      <vt:lpstr>La evaluación de riesgos</vt:lpstr>
      <vt:lpstr>Conceptos de prevención en el mundo laboral II</vt:lpstr>
      <vt:lpstr>Conceptos de prevención en el mundo laboral III</vt:lpstr>
      <vt:lpstr>Conceptos de prevención en el mundo laboral IV</vt:lpstr>
      <vt:lpstr>Conceptos de prevención en el mundo laboral V</vt:lpstr>
      <vt:lpstr>Conceptos de prevención en el mundo laboral VI</vt:lpstr>
      <vt:lpstr>Diapositiva 11</vt:lpstr>
      <vt:lpstr>Diapositiva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Nombre de usuario</cp:lastModifiedBy>
  <cp:revision>62</cp:revision>
  <dcterms:created xsi:type="dcterms:W3CDTF">1601-01-01T00:00:00Z</dcterms:created>
  <dcterms:modified xsi:type="dcterms:W3CDTF">2010-09-09T14:08:37Z</dcterms:modified>
</cp:coreProperties>
</file>